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5"/>
  </p:notesMasterIdLst>
  <p:handoutMasterIdLst>
    <p:handoutMasterId r:id="rId36"/>
  </p:handoutMasterIdLst>
  <p:sldIdLst>
    <p:sldId id="265" r:id="rId5"/>
    <p:sldId id="266" r:id="rId6"/>
    <p:sldId id="270" r:id="rId7"/>
    <p:sldId id="271" r:id="rId8"/>
    <p:sldId id="272" r:id="rId9"/>
    <p:sldId id="273" r:id="rId10"/>
    <p:sldId id="295" r:id="rId11"/>
    <p:sldId id="296" r:id="rId12"/>
    <p:sldId id="297" r:id="rId13"/>
    <p:sldId id="300" r:id="rId14"/>
    <p:sldId id="301" r:id="rId15"/>
    <p:sldId id="277" r:id="rId16"/>
    <p:sldId id="279" r:id="rId17"/>
    <p:sldId id="280" r:id="rId18"/>
    <p:sldId id="298" r:id="rId19"/>
    <p:sldId id="281" r:id="rId20"/>
    <p:sldId id="282" r:id="rId21"/>
    <p:sldId id="283" r:id="rId22"/>
    <p:sldId id="284" r:id="rId23"/>
    <p:sldId id="285" r:id="rId24"/>
    <p:sldId id="299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12192000" cy="6858000"/>
  <p:notesSz cx="6888163" cy="10018713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1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19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 rtl="0"/>
            <a:fld id="{C081992D-A618-4599-A660-3CA944F0E860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05/06/64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 rtl="0"/>
            <a:fld id="{B78FE58C-C1A6-4C4C-90C2-B7F5B0504B2D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D1D28A1-6F10-4398-8ECF-F3A9F999FF96}" type="datetime1">
              <a:rPr lang="th-TH" noProof="0" smtClean="0"/>
              <a:pPr/>
              <a:t>05/06/64</a:t>
            </a:fld>
            <a:endParaRPr lang="th-TH" noProof="0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10E1E9A-E921-4174-A0FC-51868D7AC568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94960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10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909010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11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909010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12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13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14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15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16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17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18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19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2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05856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20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21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22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70860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3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64273" indent="-293951" defTabSz="783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75804" indent="-235161" defTabSz="783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46126" indent="-235161" defTabSz="783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116447" indent="-235161" defTabSz="7838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86769" indent="-235161" defTabSz="783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3057091" indent="-235161" defTabSz="783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527412" indent="-235161" defTabSz="783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997734" indent="-235161" defTabSz="7838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pPr>
              <a:spcBef>
                <a:spcPct val="0"/>
              </a:spcBef>
            </a:pPr>
            <a:fld id="{F5017F66-9AFD-4481-A791-D26E1E3AD0E2}" type="slidenum">
              <a:rPr lang="en-US" altLang="th-TH" sz="1000">
                <a:latin typeface="CordiaUPC" pitchFamily="34" charset="-34"/>
                <a:cs typeface="CordiaUPC" pitchFamily="34" charset="-34"/>
              </a:rPr>
              <a:pPr>
                <a:spcBef>
                  <a:spcPct val="0"/>
                </a:spcBef>
              </a:pPr>
              <a:t>24</a:t>
            </a:fld>
            <a:endParaRPr lang="th-TH" altLang="th-TH" sz="100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1252538"/>
            <a:ext cx="6008687" cy="3381375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3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25962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4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7336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5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933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6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90901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7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90901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8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90901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th-TH" noProof="0" smtClean="0"/>
              <a:pPr/>
              <a:t>9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90901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noProof="0" smtClean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8FC250-6320-4537-A4A8-85DA6D55E937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62103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15D64A-5E2C-4E69-90D5-F0927B99EDA1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9AB31-082B-4B9A-89BE-F849A5B8064A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5678904" y="987431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78425D-A547-4053-8BEE-8D6555FE8977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6F2EB1-E920-4DC6-BF4D-59C92018DB0D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41662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41662" y="4589469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525BE-39BE-4E9B-993E-697877408D07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286588-B210-4FC1-BA43-BDECE0AA63CD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1" cy="1143000"/>
          </a:xfrm>
        </p:spPr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62100" y="2193929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598920" y="2193929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57B1F8-E1E1-4A30-B743-DBDEFDE67952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5E230C-334E-4631-8ABC-DDDFD1519146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1AF376-15EE-4CB7-A1BE-94FA265BC554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678905" y="987431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smtClean="0"/>
              <a:t>ระดับที่สอง</a:t>
            </a:r>
          </a:p>
          <a:p>
            <a:pPr lvl="2" rtl="0"/>
            <a:r>
              <a:rPr lang="th-TH" noProof="0" smtClean="0"/>
              <a:t>ระดับที่สาม</a:t>
            </a:r>
          </a:p>
          <a:p>
            <a:pPr lvl="3" rtl="0"/>
            <a:r>
              <a:rPr lang="th-TH" noProof="0" smtClean="0"/>
              <a:t>ระดับที่สี่</a:t>
            </a:r>
          </a:p>
          <a:p>
            <a:pPr lvl="4" rtl="0"/>
            <a:r>
              <a:rPr lang="th-TH" noProof="0" smtClean="0"/>
              <a:t>ระดับที่ห้า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09D808-1736-4256-AF0F-B15B81FAC834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 noProof="0" smtClean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5678904" y="987431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 smtClean="0"/>
              <a:t>คลิกไอคอนเพื่อเพิ่มรูปภาพ</a:t>
            </a:r>
            <a:endParaRPr lang="th-TH" noProof="0" dirty="0"/>
          </a:p>
        </p:txBody>
      </p:sp>
      <p:sp>
        <p:nvSpPr>
          <p:cNvPr id="8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noProof="0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92D157-20AB-4DEB-9E06-29E386CB7152}" type="datetime1">
              <a:rPr lang="th-TH" noProof="0" smtClean="0"/>
              <a:t>05/06/64</a:t>
            </a:fld>
            <a:endParaRPr lang="th-TH" noProof="0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 dirty="0"/>
              <a:t>เพิ่มท้ายกระดาษ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h-TH" noProof="0" smtClean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2324103" y="365129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62103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562103" y="6356356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F738E47-34E3-4DB7-9966-5471EECB9FED}" type="datetime1">
              <a:rPr lang="th-TH" smtClean="0"/>
              <a:t>05/06/64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648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เพิ่มท้ายกระดาษ</a:t>
            </a:r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077200" y="6356356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1B7BAC7-FE87-40F6-AA24-4F4685D1B02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54257" y="956768"/>
            <a:ext cx="10123493" cy="4369199"/>
          </a:xfrm>
        </p:spPr>
        <p:txBody>
          <a:bodyPr rtlCol="0">
            <a:noAutofit/>
          </a:bodyPr>
          <a:lstStyle/>
          <a:p>
            <a:r>
              <a:rPr lang="th-TH" sz="5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ระบบกำจัดมลพิษทางอากาศ </a:t>
            </a:r>
            <a:r>
              <a:rPr lang="en-US" sz="5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; </a:t>
            </a:r>
            <a:r>
              <a:rPr lang="th-TH" sz="5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รา, แบคทีเรีย, </a:t>
            </a:r>
            <a:r>
              <a:rPr lang="th-TH" sz="5400" b="1" dirty="0" err="1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ไวรัส</a:t>
            </a:r>
            <a:r>
              <a:rPr lang="th-TH" sz="5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, </a:t>
            </a:r>
            <a:r>
              <a:rPr lang="en-US" sz="5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PM2.5, </a:t>
            </a:r>
            <a:r>
              <a:rPr lang="th-TH" sz="5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ไอสารเคมีก่อ</a:t>
            </a:r>
            <a:r>
              <a:rPr lang="th-TH" sz="5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มะเร็ง ประเภท</a:t>
            </a:r>
            <a:r>
              <a:rPr lang="th-TH" sz="5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ต่างๆ </a:t>
            </a:r>
            <a:r>
              <a:rPr lang="th-TH" sz="5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sz="5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เช่น </a:t>
            </a:r>
            <a:r>
              <a:rPr lang="en-US" sz="5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HEPA, Electrostatic, UV Lamp, UV Blower, Formalin, Ozone</a:t>
            </a:r>
            <a:r>
              <a:rPr lang="en-US" sz="5400" b="1" dirty="0" smtClean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,</a:t>
            </a:r>
            <a:r>
              <a:rPr lang="en-US" sz="5400" b="1" dirty="0">
                <a:solidFill>
                  <a:srgbClr val="0000FF"/>
                </a:solidFill>
                <a:latin typeface="AngsanaUPC" pitchFamily="18" charset="-34"/>
                <a:cs typeface="AngsanaUPC" pitchFamily="18" charset="-34"/>
              </a:rPr>
              <a:t>	H2O2, Plasma Technology</a:t>
            </a:r>
            <a:endParaRPr lang="th-TH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6" y="3927765"/>
            <a:ext cx="1706189" cy="2716482"/>
          </a:xfrm>
          <a:prstGeom prst="rect">
            <a:avLst/>
          </a:prstGeom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</a:t>
            </a:fld>
            <a:endParaRPr lang="th-TH" noProof="0" dirty="0"/>
          </a:p>
        </p:txBody>
      </p:sp>
      <p:pic>
        <p:nvPicPr>
          <p:cNvPr id="1026" name="Picture 2" descr="C:\Users\MD\Desktop\LOGO 40th for Appr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" y="56656"/>
            <a:ext cx="158353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2"/>
          <p:cNvSpPr>
            <a:spLocks noGrp="1"/>
          </p:cNvSpPr>
          <p:nvPr>
            <p:ph type="title"/>
          </p:nvPr>
        </p:nvSpPr>
        <p:spPr>
          <a:xfrm>
            <a:off x="707759" y="-371960"/>
            <a:ext cx="11484244" cy="2878282"/>
          </a:xfrm>
        </p:spPr>
        <p:txBody>
          <a:bodyPr rtlCol="0">
            <a:noAutofit/>
          </a:bodyPr>
          <a:lstStyle/>
          <a:p>
            <a:pPr algn="ctr" rtl="0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V.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รายละเอียดหลักการ, เทคโนโลยี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;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การลดปริมาณจุลชีพแพร่กระจายในห้องปฏิบัติการจุลชีววิทยา และ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Clean Room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ประเภทต่างๆ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6794" y="1874181"/>
            <a:ext cx="7520007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lvl="2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แผ่นกรองไฟฟ้าสถิต (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Electrostatic Filter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4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9" name="Freeform 4"/>
          <p:cNvSpPr>
            <a:spLocks/>
          </p:cNvSpPr>
          <p:nvPr/>
        </p:nvSpPr>
        <p:spPr bwMode="auto">
          <a:xfrm>
            <a:off x="1925856" y="5229121"/>
            <a:ext cx="9749973" cy="995965"/>
          </a:xfrm>
          <a:custGeom>
            <a:avLst/>
            <a:gdLst>
              <a:gd name="T0" fmla="*/ 0 w 8929"/>
              <a:gd name="T1" fmla="*/ 0 h 913"/>
              <a:gd name="T2" fmla="*/ 0 w 8929"/>
              <a:gd name="T3" fmla="*/ 2147483647 h 913"/>
              <a:gd name="T4" fmla="*/ 2147483647 w 8929"/>
              <a:gd name="T5" fmla="*/ 2147483647 h 913"/>
              <a:gd name="T6" fmla="*/ 2147483647 w 8929"/>
              <a:gd name="T7" fmla="*/ 2147483647 h 913"/>
              <a:gd name="T8" fmla="*/ 2147483647 w 8929"/>
              <a:gd name="T9" fmla="*/ 2147483647 h 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29"/>
              <a:gd name="T16" fmla="*/ 0 h 913"/>
              <a:gd name="T17" fmla="*/ 8929 w 8929"/>
              <a:gd name="T18" fmla="*/ 913 h 9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29" h="913">
                <a:moveTo>
                  <a:pt x="0" y="0"/>
                </a:moveTo>
                <a:lnTo>
                  <a:pt x="0" y="912"/>
                </a:lnTo>
                <a:lnTo>
                  <a:pt x="8928" y="912"/>
                </a:lnTo>
                <a:lnTo>
                  <a:pt x="8928" y="48"/>
                </a:lnTo>
                <a:lnTo>
                  <a:pt x="8287" y="4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0" name="Freeform 5"/>
          <p:cNvSpPr>
            <a:spLocks/>
          </p:cNvSpPr>
          <p:nvPr/>
        </p:nvSpPr>
        <p:spPr bwMode="auto">
          <a:xfrm>
            <a:off x="1925856" y="3673366"/>
            <a:ext cx="9749973" cy="995965"/>
          </a:xfrm>
          <a:custGeom>
            <a:avLst/>
            <a:gdLst>
              <a:gd name="T0" fmla="*/ 0 w 8929"/>
              <a:gd name="T1" fmla="*/ 2147483647 h 913"/>
              <a:gd name="T2" fmla="*/ 0 w 8929"/>
              <a:gd name="T3" fmla="*/ 0 h 913"/>
              <a:gd name="T4" fmla="*/ 2147483647 w 8929"/>
              <a:gd name="T5" fmla="*/ 0 h 913"/>
              <a:gd name="T6" fmla="*/ 2147483647 w 8929"/>
              <a:gd name="T7" fmla="*/ 2147483647 h 913"/>
              <a:gd name="T8" fmla="*/ 2147483647 w 8929"/>
              <a:gd name="T9" fmla="*/ 2147483647 h 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29"/>
              <a:gd name="T16" fmla="*/ 0 h 913"/>
              <a:gd name="T17" fmla="*/ 8929 w 8929"/>
              <a:gd name="T18" fmla="*/ 913 h 9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29" h="913">
                <a:moveTo>
                  <a:pt x="0" y="912"/>
                </a:moveTo>
                <a:lnTo>
                  <a:pt x="0" y="0"/>
                </a:lnTo>
                <a:lnTo>
                  <a:pt x="8928" y="0"/>
                </a:lnTo>
                <a:lnTo>
                  <a:pt x="8928" y="864"/>
                </a:lnTo>
                <a:lnTo>
                  <a:pt x="8287" y="86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1" name="Oval 6"/>
          <p:cNvSpPr>
            <a:spLocks noChangeArrowheads="1"/>
          </p:cNvSpPr>
          <p:nvPr/>
        </p:nvSpPr>
        <p:spPr bwMode="auto">
          <a:xfrm>
            <a:off x="1579781" y="515588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2" name="Oval 7"/>
          <p:cNvSpPr>
            <a:spLocks noChangeArrowheads="1"/>
          </p:cNvSpPr>
          <p:nvPr/>
        </p:nvSpPr>
        <p:spPr bwMode="auto">
          <a:xfrm>
            <a:off x="1897281" y="521938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3" name="Oval 8"/>
          <p:cNvSpPr>
            <a:spLocks noChangeArrowheads="1"/>
          </p:cNvSpPr>
          <p:nvPr/>
        </p:nvSpPr>
        <p:spPr bwMode="auto">
          <a:xfrm>
            <a:off x="2945033" y="461613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4" name="Oval 9"/>
          <p:cNvSpPr>
            <a:spLocks noChangeArrowheads="1"/>
          </p:cNvSpPr>
          <p:nvPr/>
        </p:nvSpPr>
        <p:spPr bwMode="auto">
          <a:xfrm>
            <a:off x="4088033" y="540988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5" name="Oval 10"/>
          <p:cNvSpPr>
            <a:spLocks noChangeArrowheads="1"/>
          </p:cNvSpPr>
          <p:nvPr/>
        </p:nvSpPr>
        <p:spPr bwMode="auto">
          <a:xfrm>
            <a:off x="3707033" y="483838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6" name="Oval 11"/>
          <p:cNvSpPr>
            <a:spLocks noChangeArrowheads="1"/>
          </p:cNvSpPr>
          <p:nvPr/>
        </p:nvSpPr>
        <p:spPr bwMode="auto">
          <a:xfrm>
            <a:off x="1738533" y="46161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7" name="Rectangle 12"/>
          <p:cNvSpPr>
            <a:spLocks noChangeArrowheads="1"/>
          </p:cNvSpPr>
          <p:nvPr/>
        </p:nvSpPr>
        <p:spPr bwMode="auto">
          <a:xfrm>
            <a:off x="1787745" y="4602471"/>
            <a:ext cx="24637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28" name="Oval 13"/>
          <p:cNvSpPr>
            <a:spLocks noChangeArrowheads="1"/>
          </p:cNvSpPr>
          <p:nvPr/>
        </p:nvSpPr>
        <p:spPr bwMode="auto">
          <a:xfrm>
            <a:off x="2595781" y="477488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9" name="Rectangle 14"/>
          <p:cNvSpPr>
            <a:spLocks noChangeArrowheads="1"/>
          </p:cNvSpPr>
          <p:nvPr/>
        </p:nvSpPr>
        <p:spPr bwMode="auto">
          <a:xfrm>
            <a:off x="2644993" y="4761221"/>
            <a:ext cx="24637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30" name="Oval 15"/>
          <p:cNvSpPr>
            <a:spLocks noChangeArrowheads="1"/>
          </p:cNvSpPr>
          <p:nvPr/>
        </p:nvSpPr>
        <p:spPr bwMode="auto">
          <a:xfrm>
            <a:off x="3230781" y="48701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31" name="Rectangle 16"/>
          <p:cNvSpPr>
            <a:spLocks noChangeArrowheads="1"/>
          </p:cNvSpPr>
          <p:nvPr/>
        </p:nvSpPr>
        <p:spPr bwMode="auto">
          <a:xfrm>
            <a:off x="3279993" y="4856471"/>
            <a:ext cx="24637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32" name="Oval 17"/>
          <p:cNvSpPr>
            <a:spLocks noChangeArrowheads="1"/>
          </p:cNvSpPr>
          <p:nvPr/>
        </p:nvSpPr>
        <p:spPr bwMode="auto">
          <a:xfrm>
            <a:off x="4119781" y="502888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33" name="Rectangle 18"/>
          <p:cNvSpPr>
            <a:spLocks noChangeArrowheads="1"/>
          </p:cNvSpPr>
          <p:nvPr/>
        </p:nvSpPr>
        <p:spPr bwMode="auto">
          <a:xfrm>
            <a:off x="4168993" y="5015221"/>
            <a:ext cx="24637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34" name="Oval 19"/>
          <p:cNvSpPr>
            <a:spLocks noChangeArrowheads="1"/>
          </p:cNvSpPr>
          <p:nvPr/>
        </p:nvSpPr>
        <p:spPr bwMode="auto">
          <a:xfrm>
            <a:off x="6278781" y="474313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35" name="Oval 20"/>
          <p:cNvSpPr>
            <a:spLocks noChangeArrowheads="1"/>
          </p:cNvSpPr>
          <p:nvPr/>
        </p:nvSpPr>
        <p:spPr bwMode="auto">
          <a:xfrm>
            <a:off x="3675281" y="52511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36" name="Line 21"/>
          <p:cNvSpPr>
            <a:spLocks noChangeShapeType="1"/>
          </p:cNvSpPr>
          <p:nvPr/>
        </p:nvSpPr>
        <p:spPr bwMode="auto">
          <a:xfrm flipV="1">
            <a:off x="3703857" y="546308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7" name="Oval 22"/>
          <p:cNvSpPr>
            <a:spLocks noChangeArrowheads="1"/>
          </p:cNvSpPr>
          <p:nvPr/>
        </p:nvSpPr>
        <p:spPr bwMode="auto">
          <a:xfrm>
            <a:off x="2881533" y="509238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 flipV="1">
            <a:off x="2910109" y="530433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9" name="Oval 24"/>
          <p:cNvSpPr>
            <a:spLocks noChangeArrowheads="1"/>
          </p:cNvSpPr>
          <p:nvPr/>
        </p:nvSpPr>
        <p:spPr bwMode="auto">
          <a:xfrm>
            <a:off x="2373533" y="51241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0" name="Line 25"/>
          <p:cNvSpPr>
            <a:spLocks noChangeShapeType="1"/>
          </p:cNvSpPr>
          <p:nvPr/>
        </p:nvSpPr>
        <p:spPr bwMode="auto">
          <a:xfrm flipV="1">
            <a:off x="2402109" y="533608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" name="Oval 26"/>
          <p:cNvSpPr>
            <a:spLocks noChangeArrowheads="1"/>
          </p:cNvSpPr>
          <p:nvPr/>
        </p:nvSpPr>
        <p:spPr bwMode="auto">
          <a:xfrm>
            <a:off x="2214781" y="46796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2" name="Line 27"/>
          <p:cNvSpPr>
            <a:spLocks noChangeShapeType="1"/>
          </p:cNvSpPr>
          <p:nvPr/>
        </p:nvSpPr>
        <p:spPr bwMode="auto">
          <a:xfrm flipV="1">
            <a:off x="2243357" y="489158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4786535" y="2667883"/>
            <a:ext cx="1562092" cy="3554022"/>
          </a:xfrm>
          <a:prstGeom prst="rect">
            <a:avLst/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4" name="Oval 29"/>
          <p:cNvSpPr>
            <a:spLocks noChangeArrowheads="1"/>
          </p:cNvSpPr>
          <p:nvPr/>
        </p:nvSpPr>
        <p:spPr bwMode="auto">
          <a:xfrm>
            <a:off x="6088281" y="537813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5" name="Oval 30"/>
          <p:cNvSpPr>
            <a:spLocks noChangeArrowheads="1"/>
          </p:cNvSpPr>
          <p:nvPr/>
        </p:nvSpPr>
        <p:spPr bwMode="auto">
          <a:xfrm>
            <a:off x="6596281" y="521938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6" name="Oval 31"/>
          <p:cNvSpPr>
            <a:spLocks noChangeArrowheads="1"/>
          </p:cNvSpPr>
          <p:nvPr/>
        </p:nvSpPr>
        <p:spPr bwMode="auto">
          <a:xfrm>
            <a:off x="8310781" y="461613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7" name="Oval 32"/>
          <p:cNvSpPr>
            <a:spLocks noChangeArrowheads="1"/>
          </p:cNvSpPr>
          <p:nvPr/>
        </p:nvSpPr>
        <p:spPr bwMode="auto">
          <a:xfrm>
            <a:off x="8247281" y="509238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8" name="Oval 33"/>
          <p:cNvSpPr>
            <a:spLocks noChangeArrowheads="1"/>
          </p:cNvSpPr>
          <p:nvPr/>
        </p:nvSpPr>
        <p:spPr bwMode="auto">
          <a:xfrm>
            <a:off x="7929781" y="518763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9" name="Oval 34"/>
          <p:cNvSpPr>
            <a:spLocks noChangeArrowheads="1"/>
          </p:cNvSpPr>
          <p:nvPr/>
        </p:nvSpPr>
        <p:spPr bwMode="auto">
          <a:xfrm>
            <a:off x="1294033" y="4679630"/>
            <a:ext cx="356451" cy="304031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0" name="Oval 35"/>
          <p:cNvSpPr>
            <a:spLocks noChangeArrowheads="1"/>
          </p:cNvSpPr>
          <p:nvPr/>
        </p:nvSpPr>
        <p:spPr bwMode="auto">
          <a:xfrm>
            <a:off x="4977033" y="47431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1" name="Line 36"/>
          <p:cNvSpPr>
            <a:spLocks noChangeShapeType="1"/>
          </p:cNvSpPr>
          <p:nvPr/>
        </p:nvSpPr>
        <p:spPr bwMode="auto">
          <a:xfrm flipV="1">
            <a:off x="5005609" y="495508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2" name="Oval 37"/>
          <p:cNvSpPr>
            <a:spLocks noChangeArrowheads="1"/>
          </p:cNvSpPr>
          <p:nvPr/>
        </p:nvSpPr>
        <p:spPr bwMode="auto">
          <a:xfrm>
            <a:off x="5389781" y="46796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3" name="Line 38"/>
          <p:cNvSpPr>
            <a:spLocks noChangeShapeType="1"/>
          </p:cNvSpPr>
          <p:nvPr/>
        </p:nvSpPr>
        <p:spPr bwMode="auto">
          <a:xfrm flipV="1">
            <a:off x="5418357" y="489158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4" name="Oval 39"/>
          <p:cNvSpPr>
            <a:spLocks noChangeArrowheads="1"/>
          </p:cNvSpPr>
          <p:nvPr/>
        </p:nvSpPr>
        <p:spPr bwMode="auto">
          <a:xfrm>
            <a:off x="5389781" y="496538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5" name="Line 40"/>
          <p:cNvSpPr>
            <a:spLocks noChangeShapeType="1"/>
          </p:cNvSpPr>
          <p:nvPr/>
        </p:nvSpPr>
        <p:spPr bwMode="auto">
          <a:xfrm flipV="1">
            <a:off x="5418357" y="517733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6" name="Oval 41"/>
          <p:cNvSpPr>
            <a:spLocks noChangeArrowheads="1"/>
          </p:cNvSpPr>
          <p:nvPr/>
        </p:nvSpPr>
        <p:spPr bwMode="auto">
          <a:xfrm>
            <a:off x="5389781" y="56321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7" name="Line 42"/>
          <p:cNvSpPr>
            <a:spLocks noChangeShapeType="1"/>
          </p:cNvSpPr>
          <p:nvPr/>
        </p:nvSpPr>
        <p:spPr bwMode="auto">
          <a:xfrm flipV="1">
            <a:off x="5418357" y="584408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8" name="Oval 43"/>
          <p:cNvSpPr>
            <a:spLocks noChangeArrowheads="1"/>
          </p:cNvSpPr>
          <p:nvPr/>
        </p:nvSpPr>
        <p:spPr bwMode="auto">
          <a:xfrm>
            <a:off x="4977033" y="53781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9" name="Line 44"/>
          <p:cNvSpPr>
            <a:spLocks noChangeShapeType="1"/>
          </p:cNvSpPr>
          <p:nvPr/>
        </p:nvSpPr>
        <p:spPr bwMode="auto">
          <a:xfrm flipV="1">
            <a:off x="5005609" y="559008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0" name="Oval 45"/>
          <p:cNvSpPr>
            <a:spLocks noChangeArrowheads="1"/>
          </p:cNvSpPr>
          <p:nvPr/>
        </p:nvSpPr>
        <p:spPr bwMode="auto">
          <a:xfrm>
            <a:off x="4977033" y="44256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61" name="Line 46"/>
          <p:cNvSpPr>
            <a:spLocks noChangeShapeType="1"/>
          </p:cNvSpPr>
          <p:nvPr/>
        </p:nvSpPr>
        <p:spPr bwMode="auto">
          <a:xfrm flipV="1">
            <a:off x="5005609" y="463758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2" name="Oval 47"/>
          <p:cNvSpPr>
            <a:spLocks noChangeArrowheads="1"/>
          </p:cNvSpPr>
          <p:nvPr/>
        </p:nvSpPr>
        <p:spPr bwMode="auto">
          <a:xfrm>
            <a:off x="4342033" y="452088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63" name="Line 48"/>
          <p:cNvSpPr>
            <a:spLocks noChangeShapeType="1"/>
          </p:cNvSpPr>
          <p:nvPr/>
        </p:nvSpPr>
        <p:spPr bwMode="auto">
          <a:xfrm flipV="1">
            <a:off x="4370609" y="473283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4" name="Oval 49"/>
          <p:cNvSpPr>
            <a:spLocks noChangeArrowheads="1"/>
          </p:cNvSpPr>
          <p:nvPr/>
        </p:nvSpPr>
        <p:spPr bwMode="auto">
          <a:xfrm>
            <a:off x="3897533" y="56956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65" name="Line 50"/>
          <p:cNvSpPr>
            <a:spLocks noChangeShapeType="1"/>
          </p:cNvSpPr>
          <p:nvPr/>
        </p:nvSpPr>
        <p:spPr bwMode="auto">
          <a:xfrm flipV="1">
            <a:off x="3926109" y="590758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6" name="Oval 51"/>
          <p:cNvSpPr>
            <a:spLocks noChangeArrowheads="1"/>
          </p:cNvSpPr>
          <p:nvPr/>
        </p:nvSpPr>
        <p:spPr bwMode="auto">
          <a:xfrm>
            <a:off x="4977033" y="50606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67" name="Rectangle 52"/>
          <p:cNvSpPr>
            <a:spLocks noChangeArrowheads="1"/>
          </p:cNvSpPr>
          <p:nvPr/>
        </p:nvSpPr>
        <p:spPr bwMode="auto">
          <a:xfrm>
            <a:off x="5026245" y="5046971"/>
            <a:ext cx="24637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68" name="Oval 53"/>
          <p:cNvSpPr>
            <a:spLocks noChangeArrowheads="1"/>
          </p:cNvSpPr>
          <p:nvPr/>
        </p:nvSpPr>
        <p:spPr bwMode="auto">
          <a:xfrm>
            <a:off x="5389781" y="528288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69" name="Rectangle 54"/>
          <p:cNvSpPr>
            <a:spLocks noChangeArrowheads="1"/>
          </p:cNvSpPr>
          <p:nvPr/>
        </p:nvSpPr>
        <p:spPr bwMode="auto">
          <a:xfrm>
            <a:off x="5438993" y="5269221"/>
            <a:ext cx="24637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70" name="Oval 55"/>
          <p:cNvSpPr>
            <a:spLocks noChangeArrowheads="1"/>
          </p:cNvSpPr>
          <p:nvPr/>
        </p:nvSpPr>
        <p:spPr bwMode="auto">
          <a:xfrm>
            <a:off x="5389781" y="439388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71" name="Rectangle 56"/>
          <p:cNvSpPr>
            <a:spLocks noChangeArrowheads="1"/>
          </p:cNvSpPr>
          <p:nvPr/>
        </p:nvSpPr>
        <p:spPr bwMode="auto">
          <a:xfrm>
            <a:off x="5438993" y="4380221"/>
            <a:ext cx="24637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72" name="Oval 57"/>
          <p:cNvSpPr>
            <a:spLocks noChangeArrowheads="1"/>
          </p:cNvSpPr>
          <p:nvPr/>
        </p:nvSpPr>
        <p:spPr bwMode="auto">
          <a:xfrm>
            <a:off x="4977033" y="56956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73" name="Rectangle 58"/>
          <p:cNvSpPr>
            <a:spLocks noChangeArrowheads="1"/>
          </p:cNvSpPr>
          <p:nvPr/>
        </p:nvSpPr>
        <p:spPr bwMode="auto">
          <a:xfrm>
            <a:off x="5026245" y="5681971"/>
            <a:ext cx="24637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74" name="Oval 59"/>
          <p:cNvSpPr>
            <a:spLocks noChangeArrowheads="1"/>
          </p:cNvSpPr>
          <p:nvPr/>
        </p:nvSpPr>
        <p:spPr bwMode="auto">
          <a:xfrm>
            <a:off x="4977033" y="407638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75" name="Rectangle 60"/>
          <p:cNvSpPr>
            <a:spLocks noChangeArrowheads="1"/>
          </p:cNvSpPr>
          <p:nvPr/>
        </p:nvSpPr>
        <p:spPr bwMode="auto">
          <a:xfrm>
            <a:off x="5026245" y="4062719"/>
            <a:ext cx="24637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76" name="Oval 61"/>
          <p:cNvSpPr>
            <a:spLocks noChangeArrowheads="1"/>
          </p:cNvSpPr>
          <p:nvPr/>
        </p:nvSpPr>
        <p:spPr bwMode="auto">
          <a:xfrm>
            <a:off x="3961033" y="45526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77" name="Rectangle 62"/>
          <p:cNvSpPr>
            <a:spLocks noChangeArrowheads="1"/>
          </p:cNvSpPr>
          <p:nvPr/>
        </p:nvSpPr>
        <p:spPr bwMode="auto">
          <a:xfrm>
            <a:off x="4010245" y="4538971"/>
            <a:ext cx="24637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78" name="Oval 63"/>
          <p:cNvSpPr>
            <a:spLocks noChangeArrowheads="1"/>
          </p:cNvSpPr>
          <p:nvPr/>
        </p:nvSpPr>
        <p:spPr bwMode="auto">
          <a:xfrm>
            <a:off x="3484781" y="442563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79" name="Line 64"/>
          <p:cNvSpPr>
            <a:spLocks noChangeShapeType="1"/>
          </p:cNvSpPr>
          <p:nvPr/>
        </p:nvSpPr>
        <p:spPr bwMode="auto">
          <a:xfrm flipV="1">
            <a:off x="3513357" y="463758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0" name="Oval 65"/>
          <p:cNvSpPr>
            <a:spLocks noChangeArrowheads="1"/>
          </p:cNvSpPr>
          <p:nvPr/>
        </p:nvSpPr>
        <p:spPr bwMode="auto">
          <a:xfrm>
            <a:off x="1230533" y="515588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81" name="Line 66"/>
          <p:cNvSpPr>
            <a:spLocks noChangeShapeType="1"/>
          </p:cNvSpPr>
          <p:nvPr/>
        </p:nvSpPr>
        <p:spPr bwMode="auto">
          <a:xfrm flipV="1">
            <a:off x="1259109" y="536783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2" name="Oval 67"/>
          <p:cNvSpPr>
            <a:spLocks noChangeArrowheads="1"/>
          </p:cNvSpPr>
          <p:nvPr/>
        </p:nvSpPr>
        <p:spPr bwMode="auto">
          <a:xfrm>
            <a:off x="1484533" y="4330380"/>
            <a:ext cx="356451" cy="304031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83" name="Line 68"/>
          <p:cNvSpPr>
            <a:spLocks noChangeShapeType="1"/>
          </p:cNvSpPr>
          <p:nvPr/>
        </p:nvSpPr>
        <p:spPr bwMode="auto">
          <a:xfrm flipV="1">
            <a:off x="1513109" y="4542335"/>
            <a:ext cx="180051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4" name="Oval 69"/>
          <p:cNvSpPr>
            <a:spLocks noChangeArrowheads="1"/>
          </p:cNvSpPr>
          <p:nvPr/>
        </p:nvSpPr>
        <p:spPr bwMode="auto">
          <a:xfrm>
            <a:off x="7040785" y="3983480"/>
            <a:ext cx="933063" cy="1666931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85" name="Oval 70"/>
          <p:cNvSpPr>
            <a:spLocks noChangeArrowheads="1"/>
          </p:cNvSpPr>
          <p:nvPr/>
        </p:nvSpPr>
        <p:spPr bwMode="auto">
          <a:xfrm>
            <a:off x="7136035" y="4170989"/>
            <a:ext cx="670967" cy="135241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86" name="Oval 71"/>
          <p:cNvSpPr>
            <a:spLocks noChangeArrowheads="1"/>
          </p:cNvSpPr>
          <p:nvPr/>
        </p:nvSpPr>
        <p:spPr bwMode="auto">
          <a:xfrm>
            <a:off x="7263036" y="4439689"/>
            <a:ext cx="199193" cy="67096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87" name="Oval 72"/>
          <p:cNvSpPr>
            <a:spLocks noChangeArrowheads="1"/>
          </p:cNvSpPr>
          <p:nvPr/>
        </p:nvSpPr>
        <p:spPr bwMode="auto">
          <a:xfrm>
            <a:off x="7263036" y="4852439"/>
            <a:ext cx="199193" cy="67096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88" name="AutoShape 73"/>
          <p:cNvSpPr>
            <a:spLocks noChangeArrowheads="1"/>
          </p:cNvSpPr>
          <p:nvPr/>
        </p:nvSpPr>
        <p:spPr bwMode="auto">
          <a:xfrm>
            <a:off x="4151532" y="4754210"/>
            <a:ext cx="775805" cy="356451"/>
          </a:xfrm>
          <a:prstGeom prst="rightArrow">
            <a:avLst>
              <a:gd name="adj1" fmla="val 50000"/>
              <a:gd name="adj2" fmla="val 1088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89" name="AutoShape 74"/>
          <p:cNvSpPr>
            <a:spLocks noChangeArrowheads="1"/>
          </p:cNvSpPr>
          <p:nvPr/>
        </p:nvSpPr>
        <p:spPr bwMode="auto">
          <a:xfrm>
            <a:off x="1770284" y="4881210"/>
            <a:ext cx="775805" cy="356451"/>
          </a:xfrm>
          <a:prstGeom prst="rightArrow">
            <a:avLst>
              <a:gd name="adj1" fmla="val 50000"/>
              <a:gd name="adj2" fmla="val 1088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90" name="AutoShape 75"/>
          <p:cNvSpPr>
            <a:spLocks noChangeArrowheads="1"/>
          </p:cNvSpPr>
          <p:nvPr/>
        </p:nvSpPr>
        <p:spPr bwMode="auto">
          <a:xfrm rot="20700000">
            <a:off x="7715884" y="4526517"/>
            <a:ext cx="775805" cy="356451"/>
          </a:xfrm>
          <a:prstGeom prst="rightArrow">
            <a:avLst>
              <a:gd name="adj1" fmla="val 50000"/>
              <a:gd name="adj2" fmla="val 1088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91" name="AutoShape 76"/>
          <p:cNvSpPr>
            <a:spLocks noChangeArrowheads="1"/>
          </p:cNvSpPr>
          <p:nvPr/>
        </p:nvSpPr>
        <p:spPr bwMode="auto">
          <a:xfrm rot="660000">
            <a:off x="7718132" y="4879936"/>
            <a:ext cx="775805" cy="356451"/>
          </a:xfrm>
          <a:prstGeom prst="rightArrow">
            <a:avLst>
              <a:gd name="adj1" fmla="val 50000"/>
              <a:gd name="adj2" fmla="val 1088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92" name="AutoShape 77"/>
          <p:cNvSpPr>
            <a:spLocks noChangeArrowheads="1"/>
          </p:cNvSpPr>
          <p:nvPr/>
        </p:nvSpPr>
        <p:spPr bwMode="auto">
          <a:xfrm>
            <a:off x="5834284" y="4976460"/>
            <a:ext cx="775805" cy="356451"/>
          </a:xfrm>
          <a:prstGeom prst="rightArrow">
            <a:avLst>
              <a:gd name="adj1" fmla="val 50000"/>
              <a:gd name="adj2" fmla="val 1088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10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6101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2"/>
          <p:cNvSpPr>
            <a:spLocks noGrp="1"/>
          </p:cNvSpPr>
          <p:nvPr>
            <p:ph type="title"/>
          </p:nvPr>
        </p:nvSpPr>
        <p:spPr>
          <a:xfrm>
            <a:off x="707759" y="-371960"/>
            <a:ext cx="11484244" cy="2878282"/>
          </a:xfrm>
        </p:spPr>
        <p:txBody>
          <a:bodyPr rtlCol="0">
            <a:noAutofit/>
          </a:bodyPr>
          <a:lstStyle/>
          <a:p>
            <a:pPr algn="ctr" rtl="0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V.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รายละเอียดหลักการ, เทคโนโลยี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;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การลดปริมาณจุลชีพแพร่กระจายในห้องปฏิบัติการจุลชีววิทยา และ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Clean Room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ประเภทต่างๆ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662459" y="1874808"/>
            <a:ext cx="7178568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lvl="2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ตัวรวบรวมฝุ่นไฟฟ้าสถิต (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Precipitator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0" name="Freeform 4"/>
          <p:cNvSpPr>
            <a:spLocks/>
          </p:cNvSpPr>
          <p:nvPr/>
        </p:nvSpPr>
        <p:spPr bwMode="auto">
          <a:xfrm>
            <a:off x="1950053" y="4629534"/>
            <a:ext cx="9159952" cy="935694"/>
          </a:xfrm>
          <a:custGeom>
            <a:avLst/>
            <a:gdLst>
              <a:gd name="T0" fmla="*/ 0 w 8929"/>
              <a:gd name="T1" fmla="*/ 0 h 913"/>
              <a:gd name="T2" fmla="*/ 0 w 8929"/>
              <a:gd name="T3" fmla="*/ 2147483647 h 913"/>
              <a:gd name="T4" fmla="*/ 2147483647 w 8929"/>
              <a:gd name="T5" fmla="*/ 2147483647 h 913"/>
              <a:gd name="T6" fmla="*/ 2147483647 w 8929"/>
              <a:gd name="T7" fmla="*/ 2147483647 h 913"/>
              <a:gd name="T8" fmla="*/ 2147483647 w 8929"/>
              <a:gd name="T9" fmla="*/ 2147483647 h 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29"/>
              <a:gd name="T16" fmla="*/ 0 h 913"/>
              <a:gd name="T17" fmla="*/ 8929 w 8929"/>
              <a:gd name="T18" fmla="*/ 913 h 9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29" h="913">
                <a:moveTo>
                  <a:pt x="0" y="0"/>
                </a:moveTo>
                <a:lnTo>
                  <a:pt x="0" y="912"/>
                </a:lnTo>
                <a:lnTo>
                  <a:pt x="8928" y="912"/>
                </a:lnTo>
                <a:lnTo>
                  <a:pt x="8928" y="48"/>
                </a:lnTo>
                <a:lnTo>
                  <a:pt x="8287" y="48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1" name="Freeform 5"/>
          <p:cNvSpPr>
            <a:spLocks/>
          </p:cNvSpPr>
          <p:nvPr/>
        </p:nvSpPr>
        <p:spPr bwMode="auto">
          <a:xfrm>
            <a:off x="1950053" y="3073784"/>
            <a:ext cx="9159952" cy="935694"/>
          </a:xfrm>
          <a:custGeom>
            <a:avLst/>
            <a:gdLst>
              <a:gd name="T0" fmla="*/ 0 w 8929"/>
              <a:gd name="T1" fmla="*/ 2147483647 h 913"/>
              <a:gd name="T2" fmla="*/ 0 w 8929"/>
              <a:gd name="T3" fmla="*/ 0 h 913"/>
              <a:gd name="T4" fmla="*/ 2147483647 w 8929"/>
              <a:gd name="T5" fmla="*/ 0 h 913"/>
              <a:gd name="T6" fmla="*/ 2147483647 w 8929"/>
              <a:gd name="T7" fmla="*/ 2147483647 h 913"/>
              <a:gd name="T8" fmla="*/ 2147483647 w 8929"/>
              <a:gd name="T9" fmla="*/ 2147483647 h 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29"/>
              <a:gd name="T16" fmla="*/ 0 h 913"/>
              <a:gd name="T17" fmla="*/ 8929 w 8929"/>
              <a:gd name="T18" fmla="*/ 913 h 9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29" h="913">
                <a:moveTo>
                  <a:pt x="0" y="912"/>
                </a:moveTo>
                <a:lnTo>
                  <a:pt x="0" y="0"/>
                </a:lnTo>
                <a:lnTo>
                  <a:pt x="8928" y="0"/>
                </a:lnTo>
                <a:lnTo>
                  <a:pt x="8928" y="864"/>
                </a:lnTo>
                <a:lnTo>
                  <a:pt x="8287" y="86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2" name="Oval 6"/>
          <p:cNvSpPr>
            <a:spLocks noChangeArrowheads="1"/>
          </p:cNvSpPr>
          <p:nvPr/>
        </p:nvSpPr>
        <p:spPr bwMode="auto">
          <a:xfrm>
            <a:off x="1603979" y="4283464"/>
            <a:ext cx="334880" cy="285633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3" name="Oval 7"/>
          <p:cNvSpPr>
            <a:spLocks noChangeArrowheads="1"/>
          </p:cNvSpPr>
          <p:nvPr/>
        </p:nvSpPr>
        <p:spPr bwMode="auto">
          <a:xfrm>
            <a:off x="1921479" y="4346964"/>
            <a:ext cx="334880" cy="285633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4" name="Oval 8"/>
          <p:cNvSpPr>
            <a:spLocks noChangeArrowheads="1"/>
          </p:cNvSpPr>
          <p:nvPr/>
        </p:nvSpPr>
        <p:spPr bwMode="auto">
          <a:xfrm>
            <a:off x="4112228" y="4537464"/>
            <a:ext cx="334880" cy="285633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5" name="Oval 9"/>
          <p:cNvSpPr>
            <a:spLocks noChangeArrowheads="1"/>
          </p:cNvSpPr>
          <p:nvPr/>
        </p:nvSpPr>
        <p:spPr bwMode="auto">
          <a:xfrm>
            <a:off x="8842979" y="4315214"/>
            <a:ext cx="334880" cy="285633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6" name="Oval 10"/>
          <p:cNvSpPr>
            <a:spLocks noChangeArrowheads="1"/>
          </p:cNvSpPr>
          <p:nvPr/>
        </p:nvSpPr>
        <p:spPr bwMode="auto">
          <a:xfrm>
            <a:off x="6080728" y="3870708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7" name="Rectangle 11"/>
          <p:cNvSpPr>
            <a:spLocks noChangeArrowheads="1"/>
          </p:cNvSpPr>
          <p:nvPr/>
        </p:nvSpPr>
        <p:spPr bwMode="auto">
          <a:xfrm>
            <a:off x="6129940" y="3861188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28" name="Oval 12"/>
          <p:cNvSpPr>
            <a:spLocks noChangeArrowheads="1"/>
          </p:cNvSpPr>
          <p:nvPr/>
        </p:nvSpPr>
        <p:spPr bwMode="auto">
          <a:xfrm>
            <a:off x="4143979" y="415646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29" name="Rectangle 13"/>
          <p:cNvSpPr>
            <a:spLocks noChangeArrowheads="1"/>
          </p:cNvSpPr>
          <p:nvPr/>
        </p:nvSpPr>
        <p:spPr bwMode="auto">
          <a:xfrm>
            <a:off x="4193192" y="4146940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30" name="Oval 14"/>
          <p:cNvSpPr>
            <a:spLocks noChangeArrowheads="1"/>
          </p:cNvSpPr>
          <p:nvPr/>
        </p:nvSpPr>
        <p:spPr bwMode="auto">
          <a:xfrm>
            <a:off x="3699479" y="437871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31" name="Line 15"/>
          <p:cNvSpPr>
            <a:spLocks noChangeShapeType="1"/>
          </p:cNvSpPr>
          <p:nvPr/>
        </p:nvSpPr>
        <p:spPr bwMode="auto">
          <a:xfrm>
            <a:off x="3728055" y="4470789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2" name="Oval 16"/>
          <p:cNvSpPr>
            <a:spLocks noChangeArrowheads="1"/>
          </p:cNvSpPr>
          <p:nvPr/>
        </p:nvSpPr>
        <p:spPr bwMode="auto">
          <a:xfrm>
            <a:off x="2397728" y="425171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33" name="Line 17"/>
          <p:cNvSpPr>
            <a:spLocks noChangeShapeType="1"/>
          </p:cNvSpPr>
          <p:nvPr/>
        </p:nvSpPr>
        <p:spPr bwMode="auto">
          <a:xfrm>
            <a:off x="2426303" y="4343789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4" name="Oval 18"/>
          <p:cNvSpPr>
            <a:spLocks noChangeArrowheads="1"/>
          </p:cNvSpPr>
          <p:nvPr/>
        </p:nvSpPr>
        <p:spPr bwMode="auto">
          <a:xfrm>
            <a:off x="2238979" y="380721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35" name="Line 19"/>
          <p:cNvSpPr>
            <a:spLocks noChangeShapeType="1"/>
          </p:cNvSpPr>
          <p:nvPr/>
        </p:nvSpPr>
        <p:spPr bwMode="auto">
          <a:xfrm>
            <a:off x="2267555" y="3899288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6" name="Oval 20"/>
          <p:cNvSpPr>
            <a:spLocks noChangeArrowheads="1"/>
          </p:cNvSpPr>
          <p:nvPr/>
        </p:nvSpPr>
        <p:spPr bwMode="auto">
          <a:xfrm>
            <a:off x="1318228" y="3807214"/>
            <a:ext cx="334880" cy="285633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37" name="Oval 21"/>
          <p:cNvSpPr>
            <a:spLocks noChangeArrowheads="1"/>
          </p:cNvSpPr>
          <p:nvPr/>
        </p:nvSpPr>
        <p:spPr bwMode="auto">
          <a:xfrm>
            <a:off x="5572728" y="418821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38" name="Line 22"/>
          <p:cNvSpPr>
            <a:spLocks noChangeShapeType="1"/>
          </p:cNvSpPr>
          <p:nvPr/>
        </p:nvSpPr>
        <p:spPr bwMode="auto">
          <a:xfrm>
            <a:off x="5601303" y="4280289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9" name="Oval 23"/>
          <p:cNvSpPr>
            <a:spLocks noChangeArrowheads="1"/>
          </p:cNvSpPr>
          <p:nvPr/>
        </p:nvSpPr>
        <p:spPr bwMode="auto">
          <a:xfrm>
            <a:off x="8620728" y="415646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0" name="Line 24"/>
          <p:cNvSpPr>
            <a:spLocks noChangeShapeType="1"/>
          </p:cNvSpPr>
          <p:nvPr/>
        </p:nvSpPr>
        <p:spPr bwMode="auto">
          <a:xfrm>
            <a:off x="8649303" y="4248539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1" name="Oval 25"/>
          <p:cNvSpPr>
            <a:spLocks noChangeArrowheads="1"/>
          </p:cNvSpPr>
          <p:nvPr/>
        </p:nvSpPr>
        <p:spPr bwMode="auto">
          <a:xfrm>
            <a:off x="8398477" y="447396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2" name="Rectangle 26"/>
          <p:cNvSpPr>
            <a:spLocks noChangeArrowheads="1"/>
          </p:cNvSpPr>
          <p:nvPr/>
        </p:nvSpPr>
        <p:spPr bwMode="auto">
          <a:xfrm>
            <a:off x="8447692" y="4464440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43" name="Oval 27"/>
          <p:cNvSpPr>
            <a:spLocks noChangeArrowheads="1"/>
          </p:cNvSpPr>
          <p:nvPr/>
        </p:nvSpPr>
        <p:spPr bwMode="auto">
          <a:xfrm>
            <a:off x="1254728" y="428346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4" name="Line 28"/>
          <p:cNvSpPr>
            <a:spLocks noChangeShapeType="1"/>
          </p:cNvSpPr>
          <p:nvPr/>
        </p:nvSpPr>
        <p:spPr bwMode="auto">
          <a:xfrm>
            <a:off x="1283303" y="4375539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5" name="Oval 29"/>
          <p:cNvSpPr>
            <a:spLocks noChangeArrowheads="1"/>
          </p:cNvSpPr>
          <p:nvPr/>
        </p:nvSpPr>
        <p:spPr bwMode="auto">
          <a:xfrm>
            <a:off x="1508728" y="3457963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6" name="Line 30"/>
          <p:cNvSpPr>
            <a:spLocks noChangeShapeType="1"/>
          </p:cNvSpPr>
          <p:nvPr/>
        </p:nvSpPr>
        <p:spPr bwMode="auto">
          <a:xfrm>
            <a:off x="1537303" y="3550037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7" name="Oval 31"/>
          <p:cNvSpPr>
            <a:spLocks noChangeArrowheads="1"/>
          </p:cNvSpPr>
          <p:nvPr/>
        </p:nvSpPr>
        <p:spPr bwMode="auto">
          <a:xfrm>
            <a:off x="7064979" y="3648459"/>
            <a:ext cx="925844" cy="156605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8" name="Oval 32"/>
          <p:cNvSpPr>
            <a:spLocks noChangeArrowheads="1"/>
          </p:cNvSpPr>
          <p:nvPr/>
        </p:nvSpPr>
        <p:spPr bwMode="auto">
          <a:xfrm>
            <a:off x="7160229" y="3743709"/>
            <a:ext cx="630363" cy="127057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49" name="Oval 33"/>
          <p:cNvSpPr>
            <a:spLocks noChangeArrowheads="1"/>
          </p:cNvSpPr>
          <p:nvPr/>
        </p:nvSpPr>
        <p:spPr bwMode="auto">
          <a:xfrm>
            <a:off x="7287229" y="4156459"/>
            <a:ext cx="236387" cy="6303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0" name="AutoShape 34"/>
          <p:cNvSpPr>
            <a:spLocks noChangeArrowheads="1"/>
          </p:cNvSpPr>
          <p:nvPr/>
        </p:nvSpPr>
        <p:spPr bwMode="auto">
          <a:xfrm>
            <a:off x="4175728" y="3902459"/>
            <a:ext cx="728856" cy="334880"/>
          </a:xfrm>
          <a:prstGeom prst="rightArrow">
            <a:avLst>
              <a:gd name="adj1" fmla="val 50000"/>
              <a:gd name="adj2" fmla="val 1088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1" name="AutoShape 35"/>
          <p:cNvSpPr>
            <a:spLocks noChangeArrowheads="1"/>
          </p:cNvSpPr>
          <p:nvPr/>
        </p:nvSpPr>
        <p:spPr bwMode="auto">
          <a:xfrm>
            <a:off x="1794479" y="4029459"/>
            <a:ext cx="728856" cy="334880"/>
          </a:xfrm>
          <a:prstGeom prst="rightArrow">
            <a:avLst>
              <a:gd name="adj1" fmla="val 50000"/>
              <a:gd name="adj2" fmla="val 1088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2" name="AutoShape 36"/>
          <p:cNvSpPr>
            <a:spLocks noChangeArrowheads="1"/>
          </p:cNvSpPr>
          <p:nvPr/>
        </p:nvSpPr>
        <p:spPr bwMode="auto">
          <a:xfrm rot="20700000">
            <a:off x="7774463" y="3676420"/>
            <a:ext cx="728856" cy="334880"/>
          </a:xfrm>
          <a:prstGeom prst="rightArrow">
            <a:avLst>
              <a:gd name="adj1" fmla="val 50000"/>
              <a:gd name="adj2" fmla="val 1088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3" name="AutoShape 37"/>
          <p:cNvSpPr>
            <a:spLocks noChangeArrowheads="1"/>
          </p:cNvSpPr>
          <p:nvPr/>
        </p:nvSpPr>
        <p:spPr bwMode="auto">
          <a:xfrm rot="660000">
            <a:off x="7749748" y="4243571"/>
            <a:ext cx="728856" cy="334880"/>
          </a:xfrm>
          <a:prstGeom prst="rightArrow">
            <a:avLst>
              <a:gd name="adj1" fmla="val 50000"/>
              <a:gd name="adj2" fmla="val 1088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4" name="AutoShape 38"/>
          <p:cNvSpPr>
            <a:spLocks noChangeArrowheads="1"/>
          </p:cNvSpPr>
          <p:nvPr/>
        </p:nvSpPr>
        <p:spPr bwMode="auto">
          <a:xfrm>
            <a:off x="5858479" y="4156459"/>
            <a:ext cx="728856" cy="334880"/>
          </a:xfrm>
          <a:prstGeom prst="rightArrow">
            <a:avLst>
              <a:gd name="adj1" fmla="val 50000"/>
              <a:gd name="adj2" fmla="val 1088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5" name="Rectangle 39"/>
          <p:cNvSpPr>
            <a:spLocks noChangeArrowheads="1"/>
          </p:cNvSpPr>
          <p:nvPr/>
        </p:nvSpPr>
        <p:spPr bwMode="auto">
          <a:xfrm>
            <a:off x="2810481" y="5077209"/>
            <a:ext cx="1270575" cy="236386"/>
          </a:xfrm>
          <a:prstGeom prst="rect">
            <a:avLst/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56" name="Line 40"/>
          <p:cNvSpPr>
            <a:spLocks noChangeShapeType="1"/>
          </p:cNvSpPr>
          <p:nvPr/>
        </p:nvSpPr>
        <p:spPr bwMode="auto">
          <a:xfrm flipV="1">
            <a:off x="3124802" y="4724784"/>
            <a:ext cx="3" cy="29548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7" name="Line 41"/>
          <p:cNvSpPr>
            <a:spLocks noChangeShapeType="1"/>
          </p:cNvSpPr>
          <p:nvPr/>
        </p:nvSpPr>
        <p:spPr bwMode="auto">
          <a:xfrm flipV="1">
            <a:off x="3315302" y="4629539"/>
            <a:ext cx="3" cy="44322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8" name="Line 42"/>
          <p:cNvSpPr>
            <a:spLocks noChangeShapeType="1"/>
          </p:cNvSpPr>
          <p:nvPr/>
        </p:nvSpPr>
        <p:spPr bwMode="auto">
          <a:xfrm flipV="1">
            <a:off x="3505802" y="4788284"/>
            <a:ext cx="3" cy="1969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9" name="Line 43"/>
          <p:cNvSpPr>
            <a:spLocks noChangeShapeType="1"/>
          </p:cNvSpPr>
          <p:nvPr/>
        </p:nvSpPr>
        <p:spPr bwMode="auto">
          <a:xfrm flipV="1">
            <a:off x="2902553" y="4629539"/>
            <a:ext cx="3" cy="44322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0" name="Line 44"/>
          <p:cNvSpPr>
            <a:spLocks noChangeShapeType="1"/>
          </p:cNvSpPr>
          <p:nvPr/>
        </p:nvSpPr>
        <p:spPr bwMode="auto">
          <a:xfrm flipV="1">
            <a:off x="3124802" y="4947034"/>
            <a:ext cx="3" cy="19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1" name="Line 45"/>
          <p:cNvSpPr>
            <a:spLocks noChangeShapeType="1"/>
          </p:cNvSpPr>
          <p:nvPr/>
        </p:nvSpPr>
        <p:spPr bwMode="auto">
          <a:xfrm flipV="1">
            <a:off x="3315302" y="4947034"/>
            <a:ext cx="3" cy="19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2" name="Line 46"/>
          <p:cNvSpPr>
            <a:spLocks noChangeShapeType="1"/>
          </p:cNvSpPr>
          <p:nvPr/>
        </p:nvSpPr>
        <p:spPr bwMode="auto">
          <a:xfrm flipV="1">
            <a:off x="3505802" y="4947034"/>
            <a:ext cx="3" cy="19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3" name="Line 47"/>
          <p:cNvSpPr>
            <a:spLocks noChangeShapeType="1"/>
          </p:cNvSpPr>
          <p:nvPr/>
        </p:nvSpPr>
        <p:spPr bwMode="auto">
          <a:xfrm flipV="1">
            <a:off x="2902553" y="4947034"/>
            <a:ext cx="3" cy="19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4" name="Line 48"/>
          <p:cNvSpPr>
            <a:spLocks noChangeShapeType="1"/>
          </p:cNvSpPr>
          <p:nvPr/>
        </p:nvSpPr>
        <p:spPr bwMode="auto">
          <a:xfrm flipV="1">
            <a:off x="3093053" y="3423034"/>
            <a:ext cx="3" cy="29548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5" name="Line 49"/>
          <p:cNvSpPr>
            <a:spLocks noChangeShapeType="1"/>
          </p:cNvSpPr>
          <p:nvPr/>
        </p:nvSpPr>
        <p:spPr bwMode="auto">
          <a:xfrm flipV="1">
            <a:off x="3283553" y="3391289"/>
            <a:ext cx="3" cy="44322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6" name="Line 50"/>
          <p:cNvSpPr>
            <a:spLocks noChangeShapeType="1"/>
          </p:cNvSpPr>
          <p:nvPr/>
        </p:nvSpPr>
        <p:spPr bwMode="auto">
          <a:xfrm flipV="1">
            <a:off x="3474053" y="3359534"/>
            <a:ext cx="3" cy="1969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7" name="Line 51"/>
          <p:cNvSpPr>
            <a:spLocks noChangeShapeType="1"/>
          </p:cNvSpPr>
          <p:nvPr/>
        </p:nvSpPr>
        <p:spPr bwMode="auto">
          <a:xfrm flipV="1">
            <a:off x="2870805" y="3391289"/>
            <a:ext cx="3" cy="44322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8" name="Line 52"/>
          <p:cNvSpPr>
            <a:spLocks noChangeShapeType="1"/>
          </p:cNvSpPr>
          <p:nvPr/>
        </p:nvSpPr>
        <p:spPr bwMode="auto">
          <a:xfrm flipV="1">
            <a:off x="3093053" y="3232534"/>
            <a:ext cx="3" cy="19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9" name="Line 53"/>
          <p:cNvSpPr>
            <a:spLocks noChangeShapeType="1"/>
          </p:cNvSpPr>
          <p:nvPr/>
        </p:nvSpPr>
        <p:spPr bwMode="auto">
          <a:xfrm flipV="1">
            <a:off x="3283553" y="3232534"/>
            <a:ext cx="3" cy="19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0" name="Line 54"/>
          <p:cNvSpPr>
            <a:spLocks noChangeShapeType="1"/>
          </p:cNvSpPr>
          <p:nvPr/>
        </p:nvSpPr>
        <p:spPr bwMode="auto">
          <a:xfrm flipV="1">
            <a:off x="3474053" y="3232534"/>
            <a:ext cx="3" cy="19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1" name="Line 55"/>
          <p:cNvSpPr>
            <a:spLocks noChangeShapeType="1"/>
          </p:cNvSpPr>
          <p:nvPr/>
        </p:nvSpPr>
        <p:spPr bwMode="auto">
          <a:xfrm flipV="1">
            <a:off x="2870805" y="3232534"/>
            <a:ext cx="3" cy="196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2" name="Rectangle 56"/>
          <p:cNvSpPr>
            <a:spLocks noChangeArrowheads="1"/>
          </p:cNvSpPr>
          <p:nvPr/>
        </p:nvSpPr>
        <p:spPr bwMode="auto">
          <a:xfrm>
            <a:off x="2778731" y="3076959"/>
            <a:ext cx="1270575" cy="236386"/>
          </a:xfrm>
          <a:prstGeom prst="rect">
            <a:avLst/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73" name="Rectangle 57"/>
          <p:cNvSpPr>
            <a:spLocks noChangeArrowheads="1"/>
          </p:cNvSpPr>
          <p:nvPr/>
        </p:nvSpPr>
        <p:spPr bwMode="auto">
          <a:xfrm>
            <a:off x="2994632" y="3594489"/>
            <a:ext cx="307793" cy="3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700">
                <a:latin typeface="Times New Roman" pitchFamily="18" charset="0"/>
              </a:rPr>
              <a:t>+</a:t>
            </a:r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3216882" y="3657984"/>
            <a:ext cx="307793" cy="3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700">
                <a:latin typeface="Times New Roman" pitchFamily="18" charset="0"/>
              </a:rPr>
              <a:t>+</a:t>
            </a:r>
          </a:p>
        </p:txBody>
      </p:sp>
      <p:sp>
        <p:nvSpPr>
          <p:cNvPr id="175" name="Rectangle 59"/>
          <p:cNvSpPr>
            <a:spLocks noChangeArrowheads="1"/>
          </p:cNvSpPr>
          <p:nvPr/>
        </p:nvSpPr>
        <p:spPr bwMode="auto">
          <a:xfrm>
            <a:off x="3375632" y="3467483"/>
            <a:ext cx="307793" cy="3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700">
                <a:latin typeface="Times New Roman" pitchFamily="18" charset="0"/>
              </a:rPr>
              <a:t>+</a:t>
            </a:r>
          </a:p>
        </p:txBody>
      </p:sp>
      <p:sp>
        <p:nvSpPr>
          <p:cNvPr id="176" name="Rectangle 60"/>
          <p:cNvSpPr>
            <a:spLocks noChangeArrowheads="1"/>
          </p:cNvSpPr>
          <p:nvPr/>
        </p:nvSpPr>
        <p:spPr bwMode="auto">
          <a:xfrm>
            <a:off x="2835882" y="4388239"/>
            <a:ext cx="307793" cy="3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700">
                <a:latin typeface="Times New Roman" pitchFamily="18" charset="0"/>
              </a:rPr>
              <a:t>+</a:t>
            </a:r>
          </a:p>
        </p:txBody>
      </p:sp>
      <p:sp>
        <p:nvSpPr>
          <p:cNvPr id="177" name="Rectangle 61"/>
          <p:cNvSpPr>
            <a:spLocks noChangeArrowheads="1"/>
          </p:cNvSpPr>
          <p:nvPr/>
        </p:nvSpPr>
        <p:spPr bwMode="auto">
          <a:xfrm>
            <a:off x="3058132" y="4483489"/>
            <a:ext cx="307793" cy="3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700">
                <a:latin typeface="Times New Roman" pitchFamily="18" charset="0"/>
              </a:rPr>
              <a:t>+</a:t>
            </a:r>
          </a:p>
        </p:txBody>
      </p:sp>
      <p:sp>
        <p:nvSpPr>
          <p:cNvPr id="178" name="Rectangle 62"/>
          <p:cNvSpPr>
            <a:spLocks noChangeArrowheads="1"/>
          </p:cNvSpPr>
          <p:nvPr/>
        </p:nvSpPr>
        <p:spPr bwMode="auto">
          <a:xfrm>
            <a:off x="3407382" y="4546989"/>
            <a:ext cx="307793" cy="3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700">
                <a:latin typeface="Times New Roman" pitchFamily="18" charset="0"/>
              </a:rPr>
              <a:t>+</a:t>
            </a:r>
          </a:p>
        </p:txBody>
      </p:sp>
      <p:sp>
        <p:nvSpPr>
          <p:cNvPr id="179" name="Rectangle 63"/>
          <p:cNvSpPr>
            <a:spLocks noChangeArrowheads="1"/>
          </p:cNvSpPr>
          <p:nvPr/>
        </p:nvSpPr>
        <p:spPr bwMode="auto">
          <a:xfrm>
            <a:off x="3248632" y="4388239"/>
            <a:ext cx="307793" cy="3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700">
                <a:latin typeface="Times New Roman" pitchFamily="18" charset="0"/>
              </a:rPr>
              <a:t>+</a:t>
            </a:r>
          </a:p>
        </p:txBody>
      </p:sp>
      <p:sp>
        <p:nvSpPr>
          <p:cNvPr id="180" name="Rectangle 64"/>
          <p:cNvSpPr>
            <a:spLocks noChangeArrowheads="1"/>
          </p:cNvSpPr>
          <p:nvPr/>
        </p:nvSpPr>
        <p:spPr bwMode="auto">
          <a:xfrm>
            <a:off x="2804132" y="3626233"/>
            <a:ext cx="307793" cy="30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700">
                <a:latin typeface="Times New Roman" pitchFamily="18" charset="0"/>
              </a:rPr>
              <a:t>+</a:t>
            </a:r>
          </a:p>
        </p:txBody>
      </p:sp>
      <p:sp>
        <p:nvSpPr>
          <p:cNvPr id="181" name="Rectangle 65"/>
          <p:cNvSpPr>
            <a:spLocks noChangeArrowheads="1"/>
          </p:cNvSpPr>
          <p:nvPr/>
        </p:nvSpPr>
        <p:spPr bwMode="auto">
          <a:xfrm>
            <a:off x="5286977" y="3457962"/>
            <a:ext cx="2206267" cy="482621"/>
          </a:xfrm>
          <a:prstGeom prst="rect">
            <a:avLst/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82" name="Line 66"/>
          <p:cNvSpPr>
            <a:spLocks noChangeShapeType="1"/>
          </p:cNvSpPr>
          <p:nvPr/>
        </p:nvSpPr>
        <p:spPr bwMode="auto">
          <a:xfrm>
            <a:off x="5823555" y="36135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3" name="Line 67"/>
          <p:cNvSpPr>
            <a:spLocks noChangeShapeType="1"/>
          </p:cNvSpPr>
          <p:nvPr/>
        </p:nvSpPr>
        <p:spPr bwMode="auto">
          <a:xfrm>
            <a:off x="6045803" y="36135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4" name="Line 68"/>
          <p:cNvSpPr>
            <a:spLocks noChangeShapeType="1"/>
          </p:cNvSpPr>
          <p:nvPr/>
        </p:nvSpPr>
        <p:spPr bwMode="auto">
          <a:xfrm>
            <a:off x="6268055" y="36135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5" name="Line 69"/>
          <p:cNvSpPr>
            <a:spLocks noChangeShapeType="1"/>
          </p:cNvSpPr>
          <p:nvPr/>
        </p:nvSpPr>
        <p:spPr bwMode="auto">
          <a:xfrm>
            <a:off x="6522055" y="36135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6" name="Line 70"/>
          <p:cNvSpPr>
            <a:spLocks noChangeShapeType="1"/>
          </p:cNvSpPr>
          <p:nvPr/>
        </p:nvSpPr>
        <p:spPr bwMode="auto">
          <a:xfrm>
            <a:off x="5601303" y="36135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7" name="Line 71"/>
          <p:cNvSpPr>
            <a:spLocks noChangeShapeType="1"/>
          </p:cNvSpPr>
          <p:nvPr/>
        </p:nvSpPr>
        <p:spPr bwMode="auto">
          <a:xfrm>
            <a:off x="5379055" y="36135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8" name="Rectangle 72"/>
          <p:cNvSpPr>
            <a:spLocks noChangeArrowheads="1"/>
          </p:cNvSpPr>
          <p:nvPr/>
        </p:nvSpPr>
        <p:spPr bwMode="auto">
          <a:xfrm>
            <a:off x="5286977" y="4664464"/>
            <a:ext cx="2206267" cy="482621"/>
          </a:xfrm>
          <a:prstGeom prst="rect">
            <a:avLst/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89" name="Line 73"/>
          <p:cNvSpPr>
            <a:spLocks noChangeShapeType="1"/>
          </p:cNvSpPr>
          <p:nvPr/>
        </p:nvSpPr>
        <p:spPr bwMode="auto">
          <a:xfrm>
            <a:off x="5823555" y="48200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90" name="Line 74"/>
          <p:cNvSpPr>
            <a:spLocks noChangeShapeType="1"/>
          </p:cNvSpPr>
          <p:nvPr/>
        </p:nvSpPr>
        <p:spPr bwMode="auto">
          <a:xfrm>
            <a:off x="6045803" y="48200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91" name="Line 75"/>
          <p:cNvSpPr>
            <a:spLocks noChangeShapeType="1"/>
          </p:cNvSpPr>
          <p:nvPr/>
        </p:nvSpPr>
        <p:spPr bwMode="auto">
          <a:xfrm>
            <a:off x="6268055" y="48200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92" name="Line 76"/>
          <p:cNvSpPr>
            <a:spLocks noChangeShapeType="1"/>
          </p:cNvSpPr>
          <p:nvPr/>
        </p:nvSpPr>
        <p:spPr bwMode="auto">
          <a:xfrm>
            <a:off x="6522055" y="48200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93" name="Line 77"/>
          <p:cNvSpPr>
            <a:spLocks noChangeShapeType="1"/>
          </p:cNvSpPr>
          <p:nvPr/>
        </p:nvSpPr>
        <p:spPr bwMode="auto">
          <a:xfrm>
            <a:off x="5601303" y="48200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94" name="Line 78"/>
          <p:cNvSpPr>
            <a:spLocks noChangeShapeType="1"/>
          </p:cNvSpPr>
          <p:nvPr/>
        </p:nvSpPr>
        <p:spPr bwMode="auto">
          <a:xfrm>
            <a:off x="5379055" y="4820039"/>
            <a:ext cx="170076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95" name="Oval 79"/>
          <p:cNvSpPr>
            <a:spLocks noChangeArrowheads="1"/>
          </p:cNvSpPr>
          <p:nvPr/>
        </p:nvSpPr>
        <p:spPr bwMode="auto">
          <a:xfrm>
            <a:off x="3254979" y="399771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96" name="Rectangle 80"/>
          <p:cNvSpPr>
            <a:spLocks noChangeArrowheads="1"/>
          </p:cNvSpPr>
          <p:nvPr/>
        </p:nvSpPr>
        <p:spPr bwMode="auto">
          <a:xfrm>
            <a:off x="3304192" y="3988185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97" name="Oval 81"/>
          <p:cNvSpPr>
            <a:spLocks noChangeArrowheads="1"/>
          </p:cNvSpPr>
          <p:nvPr/>
        </p:nvSpPr>
        <p:spPr bwMode="auto">
          <a:xfrm>
            <a:off x="5763228" y="3870708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198" name="Rectangle 82"/>
          <p:cNvSpPr>
            <a:spLocks noChangeArrowheads="1"/>
          </p:cNvSpPr>
          <p:nvPr/>
        </p:nvSpPr>
        <p:spPr bwMode="auto">
          <a:xfrm>
            <a:off x="5812440" y="3861188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199" name="Oval 83"/>
          <p:cNvSpPr>
            <a:spLocks noChangeArrowheads="1"/>
          </p:cNvSpPr>
          <p:nvPr/>
        </p:nvSpPr>
        <p:spPr bwMode="auto">
          <a:xfrm>
            <a:off x="5413979" y="3870708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00" name="Rectangle 84"/>
          <p:cNvSpPr>
            <a:spLocks noChangeArrowheads="1"/>
          </p:cNvSpPr>
          <p:nvPr/>
        </p:nvSpPr>
        <p:spPr bwMode="auto">
          <a:xfrm>
            <a:off x="5463192" y="3861188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201" name="Oval 85"/>
          <p:cNvSpPr>
            <a:spLocks noChangeArrowheads="1"/>
          </p:cNvSpPr>
          <p:nvPr/>
        </p:nvSpPr>
        <p:spPr bwMode="auto">
          <a:xfrm>
            <a:off x="6461728" y="3870708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02" name="Rectangle 86"/>
          <p:cNvSpPr>
            <a:spLocks noChangeArrowheads="1"/>
          </p:cNvSpPr>
          <p:nvPr/>
        </p:nvSpPr>
        <p:spPr bwMode="auto">
          <a:xfrm>
            <a:off x="6510940" y="3861188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203" name="Oval 87"/>
          <p:cNvSpPr>
            <a:spLocks noChangeArrowheads="1"/>
          </p:cNvSpPr>
          <p:nvPr/>
        </p:nvSpPr>
        <p:spPr bwMode="auto">
          <a:xfrm>
            <a:off x="6048979" y="441046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04" name="Rectangle 88"/>
          <p:cNvSpPr>
            <a:spLocks noChangeArrowheads="1"/>
          </p:cNvSpPr>
          <p:nvPr/>
        </p:nvSpPr>
        <p:spPr bwMode="auto">
          <a:xfrm>
            <a:off x="6098192" y="4400940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205" name="Oval 89"/>
          <p:cNvSpPr>
            <a:spLocks noChangeArrowheads="1"/>
          </p:cNvSpPr>
          <p:nvPr/>
        </p:nvSpPr>
        <p:spPr bwMode="auto">
          <a:xfrm>
            <a:off x="5731479" y="441046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06" name="Rectangle 90"/>
          <p:cNvSpPr>
            <a:spLocks noChangeArrowheads="1"/>
          </p:cNvSpPr>
          <p:nvPr/>
        </p:nvSpPr>
        <p:spPr bwMode="auto">
          <a:xfrm>
            <a:off x="5780692" y="4400940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207" name="Oval 91"/>
          <p:cNvSpPr>
            <a:spLocks noChangeArrowheads="1"/>
          </p:cNvSpPr>
          <p:nvPr/>
        </p:nvSpPr>
        <p:spPr bwMode="auto">
          <a:xfrm>
            <a:off x="5382228" y="441046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08" name="Rectangle 92"/>
          <p:cNvSpPr>
            <a:spLocks noChangeArrowheads="1"/>
          </p:cNvSpPr>
          <p:nvPr/>
        </p:nvSpPr>
        <p:spPr bwMode="auto">
          <a:xfrm>
            <a:off x="5431440" y="4400940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209" name="Oval 93"/>
          <p:cNvSpPr>
            <a:spLocks noChangeArrowheads="1"/>
          </p:cNvSpPr>
          <p:nvPr/>
        </p:nvSpPr>
        <p:spPr bwMode="auto">
          <a:xfrm>
            <a:off x="6429979" y="441046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0" name="Rectangle 94"/>
          <p:cNvSpPr>
            <a:spLocks noChangeArrowheads="1"/>
          </p:cNvSpPr>
          <p:nvPr/>
        </p:nvSpPr>
        <p:spPr bwMode="auto">
          <a:xfrm>
            <a:off x="6479192" y="4400940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211" name="Oval 95"/>
          <p:cNvSpPr>
            <a:spLocks noChangeArrowheads="1"/>
          </p:cNvSpPr>
          <p:nvPr/>
        </p:nvSpPr>
        <p:spPr bwMode="auto">
          <a:xfrm>
            <a:off x="3921728" y="482321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2" name="Line 96"/>
          <p:cNvSpPr>
            <a:spLocks noChangeShapeType="1"/>
          </p:cNvSpPr>
          <p:nvPr/>
        </p:nvSpPr>
        <p:spPr bwMode="auto">
          <a:xfrm>
            <a:off x="3950303" y="4915289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3" name="Oval 97"/>
          <p:cNvSpPr>
            <a:spLocks noChangeArrowheads="1"/>
          </p:cNvSpPr>
          <p:nvPr/>
        </p:nvSpPr>
        <p:spPr bwMode="auto">
          <a:xfrm>
            <a:off x="3985228" y="368021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4" name="Rectangle 98"/>
          <p:cNvSpPr>
            <a:spLocks noChangeArrowheads="1"/>
          </p:cNvSpPr>
          <p:nvPr/>
        </p:nvSpPr>
        <p:spPr bwMode="auto">
          <a:xfrm>
            <a:off x="4034440" y="3670687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215" name="Oval 99"/>
          <p:cNvSpPr>
            <a:spLocks noChangeArrowheads="1"/>
          </p:cNvSpPr>
          <p:nvPr/>
        </p:nvSpPr>
        <p:spPr bwMode="auto">
          <a:xfrm>
            <a:off x="6683977" y="412471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6" name="Line 100"/>
          <p:cNvSpPr>
            <a:spLocks noChangeShapeType="1"/>
          </p:cNvSpPr>
          <p:nvPr/>
        </p:nvSpPr>
        <p:spPr bwMode="auto">
          <a:xfrm>
            <a:off x="6712555" y="4216789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7" name="Oval 101"/>
          <p:cNvSpPr>
            <a:spLocks noChangeArrowheads="1"/>
          </p:cNvSpPr>
          <p:nvPr/>
        </p:nvSpPr>
        <p:spPr bwMode="auto">
          <a:xfrm>
            <a:off x="4366228" y="3648464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18" name="Line 102"/>
          <p:cNvSpPr>
            <a:spLocks noChangeShapeType="1"/>
          </p:cNvSpPr>
          <p:nvPr/>
        </p:nvSpPr>
        <p:spPr bwMode="auto">
          <a:xfrm>
            <a:off x="4394803" y="3740538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19" name="Oval 103"/>
          <p:cNvSpPr>
            <a:spLocks noChangeArrowheads="1"/>
          </p:cNvSpPr>
          <p:nvPr/>
        </p:nvSpPr>
        <p:spPr bwMode="auto">
          <a:xfrm>
            <a:off x="7287229" y="3743709"/>
            <a:ext cx="236387" cy="6303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20" name="Oval 104"/>
          <p:cNvSpPr>
            <a:spLocks noChangeArrowheads="1"/>
          </p:cNvSpPr>
          <p:nvPr/>
        </p:nvSpPr>
        <p:spPr bwMode="auto">
          <a:xfrm>
            <a:off x="8303228" y="3584961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21" name="Rectangle 105"/>
          <p:cNvSpPr>
            <a:spLocks noChangeArrowheads="1"/>
          </p:cNvSpPr>
          <p:nvPr/>
        </p:nvSpPr>
        <p:spPr bwMode="auto">
          <a:xfrm>
            <a:off x="8352440" y="3575440"/>
            <a:ext cx="231461" cy="1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358" tIns="19179" rIns="38358" bIns="19179">
            <a:spAutoFit/>
          </a:bodyPr>
          <a:lstStyle>
            <a:lvl1pPr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1000">
                <a:latin typeface="Times New Roman" pitchFamily="18" charset="0"/>
              </a:rPr>
              <a:t>+</a:t>
            </a:r>
          </a:p>
        </p:txBody>
      </p:sp>
      <p:sp>
        <p:nvSpPr>
          <p:cNvPr id="222" name="Oval 106"/>
          <p:cNvSpPr>
            <a:spLocks noChangeArrowheads="1"/>
          </p:cNvSpPr>
          <p:nvPr/>
        </p:nvSpPr>
        <p:spPr bwMode="auto">
          <a:xfrm>
            <a:off x="8271479" y="3965963"/>
            <a:ext cx="334880" cy="285633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23" name="Line 107"/>
          <p:cNvSpPr>
            <a:spLocks noChangeShapeType="1"/>
          </p:cNvSpPr>
          <p:nvPr/>
        </p:nvSpPr>
        <p:spPr bwMode="auto">
          <a:xfrm>
            <a:off x="8300055" y="4058037"/>
            <a:ext cx="170076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24" name="Oval 108"/>
          <p:cNvSpPr>
            <a:spLocks noChangeArrowheads="1"/>
          </p:cNvSpPr>
          <p:nvPr/>
        </p:nvSpPr>
        <p:spPr bwMode="auto">
          <a:xfrm>
            <a:off x="3731228" y="3965963"/>
            <a:ext cx="334880" cy="285633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25" name="Oval 109"/>
          <p:cNvSpPr>
            <a:spLocks noChangeArrowheads="1"/>
          </p:cNvSpPr>
          <p:nvPr/>
        </p:nvSpPr>
        <p:spPr bwMode="auto">
          <a:xfrm>
            <a:off x="8715979" y="3680214"/>
            <a:ext cx="334880" cy="285633"/>
          </a:xfrm>
          <a:prstGeom prst="ellipse">
            <a:avLst/>
          </a:prstGeom>
          <a:solidFill>
            <a:srgbClr val="FDE3B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280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11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6744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188206" y="1115882"/>
            <a:ext cx="10280543" cy="3797085"/>
          </a:xfrm>
        </p:spPr>
        <p:txBody>
          <a:bodyPr rtlCol="0">
            <a:noAutofit/>
          </a:bodyPr>
          <a:lstStyle/>
          <a:p>
            <a:pPr algn="ctr" rtl="0"/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หลักการกำจัด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อนุภาคมีชีวิตหรือไม่มีชีวิต </a:t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ถูกเติมประจุบวกหรือลบ แล้วถูกจับให้ยึดติดกับ</a:t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แผ่นกรองหรือตัวรวบรวมฝุ่นไฟฟ้าสถิต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12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8010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2515893" y="202360"/>
            <a:ext cx="7242875" cy="2103366"/>
          </a:xfrm>
        </p:spPr>
        <p:txBody>
          <a:bodyPr rtlCol="0">
            <a:noAutofit/>
          </a:bodyPr>
          <a:lstStyle/>
          <a:p>
            <a:pPr algn="ctr" rtl="0"/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Gas and </a:t>
            </a:r>
            <a:r>
              <a:rPr lang="en-US" sz="7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Vapour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4590375" y="2522703"/>
            <a:ext cx="3713844" cy="2620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H</a:t>
            </a:r>
            <a:r>
              <a:rPr lang="en-US" sz="5400" b="1" baseline="-25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en-US" sz="5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O</a:t>
            </a:r>
            <a:r>
              <a:rPr lang="en-US" sz="5400" b="1" baseline="-25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 </a:t>
            </a:r>
            <a:r>
              <a:rPr lang="en-US" sz="5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O</a:t>
            </a:r>
            <a:r>
              <a:rPr lang="en-US" sz="5400" b="1" baseline="-25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 </a:t>
            </a:r>
            <a:r>
              <a:rPr lang="en-US" sz="54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, Cl</a:t>
            </a:r>
            <a:r>
              <a:rPr lang="en-US" sz="5400" b="1" baseline="-25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</a:p>
          <a:p>
            <a:r>
              <a:rPr lang="en-US" sz="60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Formalin</a:t>
            </a:r>
            <a:endParaRPr lang="th-TH" sz="6000" b="1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4679157" y="2746162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วงรี 7"/>
          <p:cNvSpPr/>
          <p:nvPr/>
        </p:nvSpPr>
        <p:spPr>
          <a:xfrm>
            <a:off x="4712737" y="3801663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13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8503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033223" y="1115882"/>
            <a:ext cx="10280543" cy="3797085"/>
          </a:xfrm>
        </p:spPr>
        <p:txBody>
          <a:bodyPr rtlCol="0">
            <a:noAutofit/>
          </a:bodyPr>
          <a:lstStyle/>
          <a:p>
            <a:pPr algn="ctr" rtl="0"/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หลักการกำจัด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Toxicity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ต่อ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Living Cell</a:t>
            </a:r>
            <a:b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ในส่วน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Protein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หรือ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DNA, RNA,</a:t>
            </a:r>
            <a:b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การสังเคราะห์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หรือ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Cell wall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ของ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Cell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สิ่งมีชีวิต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14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4982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4444996" y="1405933"/>
            <a:ext cx="3743332" cy="646331"/>
          </a:xfrm>
          <a:prstGeom prst="rect">
            <a:avLst/>
          </a:prstGeom>
          <a:solidFill>
            <a:srgbClr val="3366FF"/>
          </a:solidFill>
          <a:ln w="38100" algn="ctr">
            <a:solidFill>
              <a:srgbClr val="3366FF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th-TH" sz="3600" b="1" dirty="0">
                <a:solidFill>
                  <a:srgbClr val="FFFF00"/>
                </a:solidFill>
                <a:latin typeface="Angsana New" pitchFamily="18" charset="-34"/>
              </a:rPr>
              <a:t>Ozone Generator</a:t>
            </a:r>
            <a:r>
              <a:rPr lang="th-TH" altLang="th-TH" sz="3600" b="1" dirty="0">
                <a:solidFill>
                  <a:srgbClr val="FFFF00"/>
                </a:solidFill>
                <a:latin typeface="Angsana New" pitchFamily="18" charset="-34"/>
              </a:rPr>
              <a:t>/</a:t>
            </a:r>
            <a:r>
              <a:rPr lang="en-US" altLang="th-TH" sz="3600" b="1" dirty="0">
                <a:solidFill>
                  <a:srgbClr val="FFFF00"/>
                </a:solidFill>
                <a:latin typeface="Angsana New" pitchFamily="18" charset="-34"/>
              </a:rPr>
              <a:t>Producer</a:t>
            </a:r>
            <a:endParaRPr lang="th-TH" altLang="th-TH" sz="3600" b="1" dirty="0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2948153" y="2917232"/>
            <a:ext cx="7094483" cy="1631216"/>
          </a:xfrm>
          <a:prstGeom prst="rect">
            <a:avLst/>
          </a:prstGeom>
          <a:solidFill>
            <a:srgbClr val="3366FF"/>
          </a:solidFill>
          <a:ln w="38100" algn="ctr">
            <a:solidFill>
              <a:srgbClr val="3366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3600" b="1" dirty="0">
                <a:solidFill>
                  <a:srgbClr val="FFFF00"/>
                </a:solidFill>
                <a:latin typeface="Angsana New" pitchFamily="18" charset="-34"/>
              </a:rPr>
              <a:t>ข้อควรรู้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b="1" dirty="0">
                <a:solidFill>
                  <a:srgbClr val="FFFF00"/>
                </a:solidFill>
                <a:latin typeface="Angsana New" pitchFamily="18" charset="-34"/>
              </a:rPr>
              <a:t>Toxicity </a:t>
            </a:r>
            <a:r>
              <a:rPr lang="th-TH" altLang="th-TH" b="1" dirty="0">
                <a:solidFill>
                  <a:srgbClr val="FFFF00"/>
                </a:solidFill>
                <a:latin typeface="Angsana New" pitchFamily="18" charset="-34"/>
              </a:rPr>
              <a:t>ต่อ </a:t>
            </a:r>
            <a:r>
              <a:rPr lang="en-US" altLang="th-TH" b="1" dirty="0">
                <a:solidFill>
                  <a:srgbClr val="FFFF00"/>
                </a:solidFill>
                <a:latin typeface="Angsana New" pitchFamily="18" charset="-34"/>
              </a:rPr>
              <a:t>cell </a:t>
            </a:r>
            <a:r>
              <a:rPr lang="th-TH" altLang="th-TH" b="1" dirty="0">
                <a:solidFill>
                  <a:srgbClr val="FFFF00"/>
                </a:solidFill>
                <a:latin typeface="Angsana New" pitchFamily="18" charset="-34"/>
              </a:rPr>
              <a:t>สิ่งมีชีวิตโดยเฉพาะประสาทรับรู้กลิ่น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b="1" dirty="0">
                <a:solidFill>
                  <a:srgbClr val="FFFF00"/>
                </a:solidFill>
                <a:latin typeface="Angsana New" pitchFamily="18" charset="-34"/>
              </a:rPr>
              <a:t>และทางเดินหายใจ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4048918" y="5390560"/>
            <a:ext cx="4540251" cy="1138773"/>
          </a:xfrm>
          <a:prstGeom prst="rect">
            <a:avLst/>
          </a:prstGeom>
          <a:solidFill>
            <a:srgbClr val="3366FF"/>
          </a:solidFill>
          <a:ln w="38100" algn="ctr">
            <a:solidFill>
              <a:srgbClr val="3366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3600" b="1" dirty="0">
                <a:solidFill>
                  <a:srgbClr val="FFFF00"/>
                </a:solidFill>
                <a:latin typeface="Andalus" panose="02020603050405020304" pitchFamily="18" charset="-78"/>
              </a:rPr>
              <a:t>ข้อห้าม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b="1" dirty="0">
                <a:solidFill>
                  <a:srgbClr val="FFFF00"/>
                </a:solidFill>
                <a:latin typeface="Andalus" panose="02020603050405020304" pitchFamily="18" charset="-78"/>
              </a:rPr>
              <a:t>เมื่อเปิดใช้ต้องไม่มีผู้คนและสัตว์เลี้ยง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gray">
          <a:xfrm>
            <a:off x="5920581" y="2198101"/>
            <a:ext cx="792163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75000"/>
            </a:schemeClr>
          </a:solidFill>
          <a:ln w="3810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gray">
          <a:xfrm>
            <a:off x="5992020" y="4574588"/>
            <a:ext cx="7207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75000"/>
            </a:schemeClr>
          </a:solidFill>
          <a:ln w="3810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9" name="ชื่อเรื่อง 12"/>
          <p:cNvSpPr>
            <a:spLocks noGrp="1"/>
          </p:cNvSpPr>
          <p:nvPr>
            <p:ph type="title"/>
          </p:nvPr>
        </p:nvSpPr>
        <p:spPr>
          <a:xfrm>
            <a:off x="2695225" y="292118"/>
            <a:ext cx="7242875" cy="921828"/>
          </a:xfrm>
        </p:spPr>
        <p:txBody>
          <a:bodyPr rtlCol="0">
            <a:noAutofit/>
          </a:bodyPr>
          <a:lstStyle/>
          <a:p>
            <a:pPr algn="ctr" rtl="0"/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ข้อควรระวังในการใช้เครื่องผลิต 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Ozone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15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9219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2231401" y="0"/>
            <a:ext cx="7669347" cy="2743200"/>
          </a:xfrm>
        </p:spPr>
        <p:txBody>
          <a:bodyPr rtlCol="0"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Plasma &amp; Active Form</a:t>
            </a:r>
            <a:b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H</a:t>
            </a:r>
            <a:r>
              <a:rPr lang="en-US" sz="66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+</a:t>
            </a:r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, O</a:t>
            </a:r>
            <a:r>
              <a:rPr lang="en-US" sz="66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, OH</a:t>
            </a:r>
            <a:r>
              <a:rPr lang="en-US" sz="6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57" y="2358649"/>
            <a:ext cx="10435419" cy="431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16</a:t>
            </a:fld>
            <a:endParaRPr lang="th-TH" noProof="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19297" y="3878318"/>
            <a:ext cx="1119351" cy="551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5400" b="1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endParaRPr lang="th-TH" sz="5400" b="1" baseline="-25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57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033223" y="1115882"/>
            <a:ext cx="10280543" cy="3797085"/>
          </a:xfrm>
        </p:spPr>
        <p:txBody>
          <a:bodyPr rtlCol="0">
            <a:noAutofit/>
          </a:bodyPr>
          <a:lstStyle/>
          <a:p>
            <a:pPr algn="ctr" rtl="0"/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หลักการกำจัด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โครงสร้างสิ่งมีชีวิตผิดปกติไป</a:t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ทำให้ไม่สามารถมีชีวิตอยู่ได้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17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9818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033223" y="1115882"/>
            <a:ext cx="10280543" cy="3797085"/>
          </a:xfrm>
        </p:spPr>
        <p:txBody>
          <a:bodyPr rtlCol="0"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Ray ; </a:t>
            </a:r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รังสีที่มีผล</a:t>
            </a:r>
            <a:r>
              <a:rPr lang="th-TH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ต่อสิ่งมีชีวิต</a:t>
            </a:r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เช่น 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Gamma , UV Ray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18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3112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033223" y="1115882"/>
            <a:ext cx="10280543" cy="3797085"/>
          </a:xfrm>
        </p:spPr>
        <p:txBody>
          <a:bodyPr rtlCol="0">
            <a:noAutofit/>
          </a:bodyPr>
          <a:lstStyle/>
          <a:p>
            <a:pPr algn="ctr" rtl="0"/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UV Ray </a:t>
            </a:r>
            <a:b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เป็นรังสีที่ในอดีต และ ในปัจจุบัน</a:t>
            </a:r>
            <a:b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บาง 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Application </a:t>
            </a:r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ใช้ในการทำลายเชื้อโรค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19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7262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3120737" y="240434"/>
            <a:ext cx="7519555" cy="1325563"/>
          </a:xfrm>
        </p:spPr>
        <p:txBody>
          <a:bodyPr rtlCol="0">
            <a:noAutofit/>
          </a:bodyPr>
          <a:lstStyle/>
          <a:p>
            <a:pPr rtl="0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I.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อนุภาคขนาดเล็ก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&lt; 2.5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ไมครอน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>
          <a:xfrm>
            <a:off x="3868883" y="2584161"/>
            <a:ext cx="7000009" cy="3058104"/>
          </a:xfrm>
        </p:spPr>
        <p:txBody>
          <a:bodyPr rtlCol="0">
            <a:normAutofit/>
          </a:bodyPr>
          <a:lstStyle/>
          <a:p>
            <a:pPr lvl="0" rtl="0"/>
            <a:r>
              <a:rPr lang="th-TH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ไม่มีชีวิต</a:t>
            </a:r>
            <a:br>
              <a:rPr lang="th-TH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th-TH" sz="4800" b="1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มีชีวิต (รา, แบคทีเรีย, </a:t>
            </a:r>
            <a:r>
              <a:rPr lang="th-TH" sz="4800" b="1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ไวรัส</a:t>
            </a:r>
            <a:r>
              <a:rPr lang="th-TH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sz="4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lvl="0" indent="0" rtl="0">
              <a:buNone/>
            </a:pPr>
            <a:endParaRPr lang="th-TH" sz="4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3874574" y="2696710"/>
            <a:ext cx="278971" cy="34096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วงรี 4"/>
          <p:cNvSpPr/>
          <p:nvPr/>
        </p:nvSpPr>
        <p:spPr>
          <a:xfrm>
            <a:off x="3874573" y="4241375"/>
            <a:ext cx="278971" cy="34096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2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033223" y="1115882"/>
            <a:ext cx="10280543" cy="3797085"/>
          </a:xfrm>
        </p:spPr>
        <p:txBody>
          <a:bodyPr rtlCol="0">
            <a:noAutofit/>
          </a:bodyPr>
          <a:lstStyle/>
          <a:p>
            <a:pPr algn="ctr" rtl="0"/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หลักการกำจัด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จะมีผลต่อ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DNA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ของสิ่งที่มีชีวิต</a:t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ทำให้แบคทีเรียไม่สามารถดำรงชีวิตต่อไปได้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20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3106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49759"/>
            <a:ext cx="9144000" cy="5905500"/>
          </a:xfrm>
          <a:prstGeom prst="rect">
            <a:avLst/>
          </a:prstGeom>
          <a:noFill/>
        </p:spPr>
        <p:txBody>
          <a:bodyPr vert="horz" lIns="91928" tIns="46295" rIns="91928" bIns="46295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th-TH" altLang="th-TH" smtClean="0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buFontTx/>
              <a:buNone/>
            </a:pPr>
            <a:endParaRPr lang="th-TH" altLang="th-TH" smtClean="0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buFontTx/>
              <a:buNone/>
            </a:pPr>
            <a:endParaRPr lang="th-TH" altLang="th-TH" smtClean="0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buFontTx/>
              <a:buNone/>
            </a:pPr>
            <a:endParaRPr lang="th-TH" altLang="th-TH" smtClean="0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buFontTx/>
              <a:buNone/>
            </a:pPr>
            <a:endParaRPr lang="th-TH" altLang="th-TH" smtClean="0">
              <a:solidFill>
                <a:srgbClr val="0000FF"/>
              </a:solidFill>
              <a:latin typeface="Angsana New" pitchFamily="18" charset="-34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1938833" y="238128"/>
            <a:ext cx="8691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ข้อควรรู้ในการใช้ </a:t>
            </a:r>
            <a:r>
              <a:rPr lang="en-US" alt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UV </a:t>
            </a:r>
            <a:r>
              <a:rPr lang="en-US" alt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Light</a:t>
            </a:r>
            <a:r>
              <a:rPr lang="th-TH" alt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</a:t>
            </a:r>
            <a:r>
              <a:rPr lang="en-US" alt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Device </a:t>
            </a:r>
            <a:r>
              <a:rPr lang="th-TH" alt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</a:t>
            </a:r>
            <a:r>
              <a:rPr lang="en-US" alt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with blower</a:t>
            </a:r>
            <a:r>
              <a:rPr lang="th-TH" alt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)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1762129" y="1395456"/>
            <a:ext cx="8867775" cy="5847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</a:t>
            </a:r>
            <a:r>
              <a:rPr lang="th-TH" sz="32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 </a:t>
            </a:r>
            <a:r>
              <a:rPr lang="en-US" sz="32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DNA </a:t>
            </a:r>
            <a:r>
              <a:rPr lang="th-TH" sz="32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 </a:t>
            </a:r>
            <a:r>
              <a:rPr lang="en-US" sz="32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cell </a:t>
            </a:r>
            <a:r>
              <a:rPr lang="th-TH" sz="32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สิ่งมีชีวิต </a:t>
            </a:r>
            <a:r>
              <a:rPr lang="en-US" sz="32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Mutate </a:t>
            </a:r>
            <a:r>
              <a:rPr lang="th-TH" sz="32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และถ้ามากพอจะทำลาย </a:t>
            </a:r>
            <a:r>
              <a:rPr lang="en-US" sz="3200" b="1" dirty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DNA</a:t>
            </a:r>
            <a:endParaRPr lang="th-TH" sz="3200" b="1" dirty="0">
              <a:solidFill>
                <a:srgbClr val="0000FF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4152663" y="2492380"/>
            <a:ext cx="3246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th-TH" b="1">
                <a:solidFill>
                  <a:srgbClr val="0000FF"/>
                </a:solidFill>
                <a:latin typeface="Angsana New" pitchFamily="18" charset="-34"/>
              </a:rPr>
              <a:t>ประโยชน์  ลดปริมาณจุลชีพ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gray">
          <a:xfrm>
            <a:off x="3306529" y="3425826"/>
            <a:ext cx="4884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b="1" dirty="0">
                <a:solidFill>
                  <a:srgbClr val="0000FF"/>
                </a:solidFill>
                <a:latin typeface="Angsana New" pitchFamily="18" charset="-34"/>
              </a:rPr>
              <a:t>ขีดจำกัด  ลำแสงมีอำนาจทะลุทะลวงต่ำมาก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gray">
          <a:xfrm>
            <a:off x="549039" y="4365625"/>
            <a:ext cx="10390188" cy="2185988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4000" b="1" u="dbl" dirty="0">
                <a:solidFill>
                  <a:srgbClr val="FF0000"/>
                </a:solidFill>
                <a:latin typeface="Angsana New" pitchFamily="18" charset="-34"/>
              </a:rPr>
              <a:t>ข้อเสีย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กรณี </a:t>
            </a:r>
            <a:r>
              <a:rPr lang="en-US" sz="3200" b="1" dirty="0">
                <a:solidFill>
                  <a:srgbClr val="0000FF"/>
                </a:solidFill>
                <a:latin typeface="Angsana New" pitchFamily="18" charset="-34"/>
              </a:rPr>
              <a:t>UV </a:t>
            </a:r>
            <a:r>
              <a:rPr lang="en-US" sz="3200" b="1" dirty="0" smtClean="0">
                <a:solidFill>
                  <a:srgbClr val="0000FF"/>
                </a:solidFill>
                <a:latin typeface="Angsana New" pitchFamily="18" charset="-34"/>
              </a:rPr>
              <a:t>Lamp </a:t>
            </a: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ฆ่าเชื้อเฉพาะที่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กรณี </a:t>
            </a:r>
            <a:r>
              <a:rPr lang="en-US" sz="3200" b="1" dirty="0">
                <a:solidFill>
                  <a:srgbClr val="0000FF"/>
                </a:solidFill>
                <a:latin typeface="Angsana New" pitchFamily="18" charset="-34"/>
              </a:rPr>
              <a:t>UV  Device </a:t>
            </a: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ทำให้ </a:t>
            </a:r>
            <a:r>
              <a:rPr lang="en-US" sz="3200" b="1" dirty="0">
                <a:solidFill>
                  <a:srgbClr val="0000FF"/>
                </a:solidFill>
                <a:latin typeface="Angsana New" pitchFamily="18" charset="-34"/>
              </a:rPr>
              <a:t>Air Pattern </a:t>
            </a: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เกิด </a:t>
            </a:r>
            <a:r>
              <a:rPr lang="en-US" sz="3200" b="1" dirty="0">
                <a:solidFill>
                  <a:srgbClr val="0000FF"/>
                </a:solidFill>
                <a:latin typeface="Angsana New" pitchFamily="18" charset="-34"/>
              </a:rPr>
              <a:t>Turbulence</a:t>
            </a:r>
            <a:endParaRPr lang="th-TH" sz="3200" b="1" dirty="0">
              <a:solidFill>
                <a:srgbClr val="0000FF"/>
              </a:solidFill>
              <a:latin typeface="Angsana New" pitchFamily="18" charset="-34"/>
            </a:endParaRPr>
          </a:p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latin typeface="Angsana New" pitchFamily="18" charset="-34"/>
              </a:rPr>
              <a:t>* อนุภาคมีชีวิตเปลี่ยนเป็นไม่มีชีวิต (ไม่ได้ลดปริมาณอนุภาค)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gray">
          <a:xfrm>
            <a:off x="5538551" y="2206631"/>
            <a:ext cx="431800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75000"/>
            </a:schemeClr>
          </a:solidFill>
          <a:ln w="3810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srgbClr val="0000FF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gray">
          <a:xfrm>
            <a:off x="5538551" y="3070231"/>
            <a:ext cx="431800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75000"/>
            </a:schemeClr>
          </a:solidFill>
          <a:ln w="3810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srgbClr val="0000FF"/>
              </a:solidFill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gray">
          <a:xfrm>
            <a:off x="5538551" y="4005264"/>
            <a:ext cx="431800" cy="3587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>
              <a:lumMod val="75000"/>
            </a:schemeClr>
          </a:solidFill>
          <a:ln w="3810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srgbClr val="0000FF"/>
              </a:solidFill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21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1761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033223" y="1115882"/>
            <a:ext cx="10280543" cy="3797085"/>
          </a:xfrm>
        </p:spPr>
        <p:txBody>
          <a:bodyPr rtlCol="0"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Fiber Filtration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HEPA , VEPA , ULPA</a:t>
            </a:r>
            <a:b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0.3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  <a:cs typeface="AngsanaUPC" panose="02020603050405020304" pitchFamily="18" charset="-34"/>
              </a:rPr>
              <a:t>u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m, 0.1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  <a:cs typeface="AngsanaUPC" panose="02020603050405020304" pitchFamily="18" charset="-34"/>
              </a:rPr>
              <a:t>u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m, 0.1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  <a:cs typeface="AngsanaUPC" panose="02020603050405020304" pitchFamily="18" charset="-34"/>
              </a:rPr>
              <a:t>u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m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22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1176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1" y="1357314"/>
            <a:ext cx="10871200" cy="796950"/>
          </a:xfrm>
        </p:spPr>
        <p:txBody>
          <a:bodyPr lIns="91928" tIns="46295" rIns="91928" bIns="46295"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โครงสร้างของ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Fiber </a:t>
            </a: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HEPA Filter</a:t>
            </a:r>
            <a:endParaRPr lang="th-TH" sz="4400" b="1" dirty="0" smtClean="0">
              <a:solidFill>
                <a:schemeClr val="accent6">
                  <a:lumMod val="7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4579" name="Text Box 170"/>
          <p:cNvSpPr txBox="1">
            <a:spLocks noChangeArrowheads="1"/>
          </p:cNvSpPr>
          <p:nvPr/>
        </p:nvSpPr>
        <p:spPr bwMode="gray">
          <a:xfrm>
            <a:off x="2829880" y="230104"/>
            <a:ext cx="67185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หลักการ </a:t>
            </a:r>
            <a:r>
              <a:rPr lang="en-US" alt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Filter/HEPA Technology</a:t>
            </a:r>
            <a:endParaRPr lang="th-TH" altLang="th-TH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24580" name="Rectangle 171"/>
          <p:cNvSpPr>
            <a:spLocks noChangeArrowheads="1"/>
          </p:cNvSpPr>
          <p:nvPr/>
        </p:nvSpPr>
        <p:spPr bwMode="gray">
          <a:xfrm>
            <a:off x="2381251" y="5287963"/>
            <a:ext cx="76581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4400" b="1">
                <a:solidFill>
                  <a:srgbClr val="063DE8"/>
                </a:solidFill>
                <a:latin typeface="Angsana New" pitchFamily="18" charset="-34"/>
              </a:rPr>
              <a:t>Pore Size 0.3 micron</a:t>
            </a:r>
            <a:endParaRPr lang="th-TH" altLang="th-TH" sz="4400" b="1">
              <a:solidFill>
                <a:srgbClr val="063DE8"/>
              </a:solidFill>
              <a:latin typeface="Angsana New" pitchFamily="18" charset="-34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4400" b="1">
                <a:solidFill>
                  <a:srgbClr val="063DE8"/>
                </a:solidFill>
                <a:latin typeface="Angsana New" pitchFamily="18" charset="-34"/>
              </a:rPr>
              <a:t>Efficiency 99%</a:t>
            </a:r>
            <a:r>
              <a:rPr lang="th-TH" altLang="th-TH" sz="4400" b="1">
                <a:solidFill>
                  <a:srgbClr val="063DE8"/>
                </a:solidFill>
                <a:latin typeface="Angsana New" pitchFamily="18" charset="-34"/>
              </a:rPr>
              <a:t> - </a:t>
            </a:r>
            <a:r>
              <a:rPr lang="en-US" altLang="th-TH" sz="4400" b="1">
                <a:solidFill>
                  <a:srgbClr val="063DE8"/>
                </a:solidFill>
                <a:latin typeface="Angsana New" pitchFamily="18" charset="-34"/>
              </a:rPr>
              <a:t>99.9997%</a:t>
            </a:r>
            <a:endParaRPr lang="th-TH" altLang="th-TH" sz="4400" b="1">
              <a:solidFill>
                <a:srgbClr val="063DE8"/>
              </a:solidFill>
              <a:latin typeface="Angsana New" pitchFamily="18" charset="-34"/>
            </a:endParaRPr>
          </a:p>
        </p:txBody>
      </p:sp>
      <p:pic>
        <p:nvPicPr>
          <p:cNvPr id="24582" name="รูปภาพ 171" descr="รูปภาพ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286000"/>
            <a:ext cx="818726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23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45311249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20401" y="2338038"/>
            <a:ext cx="9216971" cy="2636918"/>
          </a:xfrm>
          <a:noFill/>
        </p:spPr>
        <p:txBody>
          <a:bodyPr lIns="91928" tIns="46295" rIns="91928" bIns="46295">
            <a:noAutofit/>
          </a:bodyPr>
          <a:lstStyle/>
          <a:p>
            <a:pPr lvl="4" eaLnBrk="1" hangingPunct="1"/>
            <a:r>
              <a:rPr lang="th-TH" altLang="th-TH" sz="4800" b="1" dirty="0" smtClean="0">
                <a:solidFill>
                  <a:srgbClr val="063D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ขนาดของ </a:t>
            </a:r>
            <a:r>
              <a:rPr lang="en-US" altLang="th-TH" sz="4800" b="1" dirty="0" smtClean="0">
                <a:solidFill>
                  <a:srgbClr val="063D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Pore Size</a:t>
            </a:r>
            <a:endParaRPr lang="th-TH" altLang="th-TH" sz="4800" b="1" dirty="0" smtClean="0">
              <a:solidFill>
                <a:srgbClr val="063DE8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4" eaLnBrk="1" hangingPunct="1"/>
            <a:r>
              <a:rPr lang="th-TH" altLang="th-TH" sz="4800" b="1" dirty="0" smtClean="0">
                <a:solidFill>
                  <a:srgbClr val="063D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จำนวนของ </a:t>
            </a:r>
            <a:r>
              <a:rPr lang="en-US" altLang="th-TH" sz="4800" b="1" dirty="0" smtClean="0">
                <a:solidFill>
                  <a:srgbClr val="063D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Pore Size</a:t>
            </a:r>
            <a:endParaRPr lang="th-TH" altLang="th-TH" sz="4800" b="1" dirty="0" smtClean="0">
              <a:solidFill>
                <a:srgbClr val="063DE8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4" eaLnBrk="1" hangingPunct="1"/>
            <a:r>
              <a:rPr lang="th-TH" altLang="th-TH" sz="4800" b="1" dirty="0" smtClean="0">
                <a:solidFill>
                  <a:srgbClr val="063D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ความคดเคี้ยวภายในช่อง </a:t>
            </a:r>
            <a:r>
              <a:rPr lang="en-US" altLang="th-TH" sz="4800" b="1" dirty="0" smtClean="0">
                <a:solidFill>
                  <a:srgbClr val="063D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Pore Size</a:t>
            </a:r>
            <a:endParaRPr lang="th-TH" altLang="th-TH" sz="4800" b="1" dirty="0" smtClean="0">
              <a:solidFill>
                <a:srgbClr val="063DE8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gray">
          <a:xfrm>
            <a:off x="2842039" y="880071"/>
            <a:ext cx="6043642" cy="92333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ประสิทธิภาพของ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HEPA Filter</a:t>
            </a:r>
            <a:endParaRPr lang="th-TH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24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75955941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76993" y="2014539"/>
            <a:ext cx="7654047" cy="3161895"/>
          </a:xfrm>
          <a:noFill/>
        </p:spPr>
        <p:txBody>
          <a:bodyPr lIns="91928" tIns="46295" rIns="91928" bIns="46295">
            <a:noAutofit/>
          </a:bodyPr>
          <a:lstStyle/>
          <a:p>
            <a:pPr lvl="4" eaLnBrk="1" hangingPunct="1">
              <a:lnSpc>
                <a:spcPct val="0"/>
              </a:lnSpc>
              <a:buFontTx/>
              <a:buNone/>
            </a:pPr>
            <a:endParaRPr lang="th-TH" altLang="th-TH" sz="4800" b="1" dirty="0" smtClean="0">
              <a:solidFill>
                <a:srgbClr val="063DE8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4" eaLnBrk="1" hangingPunct="1"/>
            <a:r>
              <a:rPr lang="en-US" altLang="th-TH" sz="4800" b="1" dirty="0" smtClean="0">
                <a:solidFill>
                  <a:srgbClr val="063D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STRAINING</a:t>
            </a:r>
            <a:endParaRPr lang="th-TH" altLang="th-TH" sz="4800" b="1" dirty="0" smtClean="0">
              <a:solidFill>
                <a:srgbClr val="063DE8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4" eaLnBrk="1" hangingPunct="1"/>
            <a:r>
              <a:rPr lang="en-US" altLang="th-TH" sz="4800" b="1" dirty="0" smtClean="0">
                <a:solidFill>
                  <a:srgbClr val="063D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DIFFUSION</a:t>
            </a:r>
            <a:endParaRPr lang="th-TH" altLang="th-TH" sz="4800" b="1" dirty="0" smtClean="0">
              <a:solidFill>
                <a:srgbClr val="063DE8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4" eaLnBrk="1" hangingPunct="1"/>
            <a:r>
              <a:rPr lang="en-US" altLang="th-TH" sz="4800" b="1" dirty="0" smtClean="0">
                <a:solidFill>
                  <a:srgbClr val="063DE8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IMPINGEMENT</a:t>
            </a:r>
            <a:endParaRPr lang="th-TH" altLang="th-TH" sz="4800" b="1" dirty="0" smtClean="0">
              <a:solidFill>
                <a:srgbClr val="063DE8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gray">
          <a:xfrm>
            <a:off x="3097796" y="737408"/>
            <a:ext cx="5612434" cy="92333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ทฤษฎีของการดักจับ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Particle</a:t>
            </a:r>
            <a:endParaRPr lang="th-TH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25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17770627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gray">
          <a:xfrm>
            <a:off x="2470709" y="519813"/>
            <a:ext cx="7140095" cy="1754326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พัฒนาการของ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Air Cleaner</a:t>
            </a:r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Purifier </a:t>
            </a:r>
            <a:endParaRPr lang="th-TH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defRPr/>
            </a:pPr>
            <a:r>
              <a:rPr lang="th-TH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ระบบ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HEPA Filter</a:t>
            </a:r>
            <a:endParaRPr lang="th-TH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gray">
          <a:xfrm>
            <a:off x="2309289" y="2811329"/>
            <a:ext cx="390363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th-TH" sz="5000" b="1" dirty="0">
                <a:solidFill>
                  <a:srgbClr val="063DE8"/>
                </a:solidFill>
                <a:latin typeface="Angsana New" pitchFamily="18" charset="-34"/>
              </a:rPr>
              <a:t>   Commercial Type</a:t>
            </a:r>
            <a:endParaRPr lang="th-TH" altLang="th-TH" sz="5000" b="1" dirty="0">
              <a:solidFill>
                <a:srgbClr val="063DE8"/>
              </a:solidFill>
              <a:latin typeface="Angsana New" pitchFamily="18" charset="-34"/>
            </a:endParaRP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gray">
          <a:xfrm>
            <a:off x="2309285" y="4146120"/>
            <a:ext cx="684033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th-TH" sz="5000" b="1" dirty="0">
                <a:solidFill>
                  <a:srgbClr val="063DE8"/>
                </a:solidFill>
                <a:latin typeface="Angsana New" pitchFamily="18" charset="-34"/>
              </a:rPr>
              <a:t>   Scientific/Medical/Industrial Type</a:t>
            </a:r>
            <a:endParaRPr lang="th-TH" altLang="th-TH" sz="5000" b="1" dirty="0">
              <a:solidFill>
                <a:srgbClr val="063DE8"/>
              </a:solidFill>
              <a:latin typeface="Angsana New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26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351007303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454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EFC8-5A8E-433A-8448-1F27C7DD4EA3}" type="slidenum">
              <a:rPr lang="th-TH" smtClean="0"/>
              <a:pPr/>
              <a:t>27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0" y="1052743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indent="0">
              <a:lnSpc>
                <a:spcPct val="80000"/>
              </a:lnSpc>
              <a:buNone/>
              <a:defRPr sz="3200" b="1">
                <a:ln w="11430"/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algn="ctr"/>
            <a:r>
              <a:rPr lang="en-US" sz="8000" dirty="0" smtClean="0">
                <a:solidFill>
                  <a:srgbClr val="0000FF"/>
                </a:solidFill>
              </a:rPr>
              <a:t>UV Blower</a:t>
            </a:r>
          </a:p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vs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Room Air Cleaner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(Biosafety Head Unit)</a:t>
            </a:r>
          </a:p>
        </p:txBody>
      </p:sp>
    </p:spTree>
    <p:extLst>
      <p:ext uri="{BB962C8B-B14F-4D97-AF65-F5344CB8AC3E}">
        <p14:creationId xmlns:p14="http://schemas.microsoft.com/office/powerpoint/2010/main" val="30907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0855" y="1091602"/>
            <a:ext cx="6641948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indent="0">
              <a:lnSpc>
                <a:spcPct val="80000"/>
              </a:lnSpc>
              <a:buNone/>
              <a:defRPr sz="3200" b="1">
                <a:ln w="11430"/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    </a:t>
            </a:r>
            <a:r>
              <a:rPr lang="en-US" sz="4800" dirty="0" smtClean="0">
                <a:solidFill>
                  <a:srgbClr val="0000FF"/>
                </a:solidFill>
              </a:rPr>
              <a:t>UV Blower 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smtClean="0">
                <a:solidFill>
                  <a:srgbClr val="0000FF"/>
                </a:solidFill>
              </a:rPr>
              <a:t>      </a:t>
            </a:r>
            <a:r>
              <a:rPr lang="en-US" sz="4800" dirty="0" smtClean="0">
                <a:solidFill>
                  <a:srgbClr val="FF0000"/>
                </a:solidFill>
              </a:rPr>
              <a:t>Room </a:t>
            </a:r>
            <a:r>
              <a:rPr lang="en-US" sz="4800" dirty="0">
                <a:solidFill>
                  <a:srgbClr val="FF0000"/>
                </a:solidFill>
              </a:rPr>
              <a:t>Air </a:t>
            </a:r>
            <a:r>
              <a:rPr lang="en-US" sz="4800" dirty="0" smtClean="0">
                <a:solidFill>
                  <a:srgbClr val="FF0000"/>
                </a:solidFill>
              </a:rPr>
              <a:t>Clea</a:t>
            </a:r>
            <a:r>
              <a:rPr lang="en-US" sz="5400" dirty="0" smtClean="0">
                <a:solidFill>
                  <a:srgbClr val="FF0000"/>
                </a:solidFill>
              </a:rPr>
              <a:t>ner</a:t>
            </a:r>
            <a:endParaRPr lang="th-TH" sz="5400" dirty="0" smtClean="0">
              <a:solidFill>
                <a:srgbClr val="FF0000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12192000" cy="18288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8565" y="2568494"/>
            <a:ext cx="98942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ลดปริมาณจุลชีพ</a:t>
            </a:r>
            <a:r>
              <a:rPr lang="th-TH" altLang="th-TH" sz="44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48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&lt;50%</a:t>
            </a:r>
            <a:r>
              <a:rPr lang="en-US" altLang="th-TH" sz="48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altLang="th-TH" sz="4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100</a:t>
            </a:r>
            <a:r>
              <a:rPr lang="th-TH" altLang="th-TH" sz="44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sz="44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44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altLang="th-TH" sz="44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Per Cycle</a:t>
            </a:r>
            <a:b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altLang="th-TH" sz="4400" b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ลดปริมาณอนุภาค </a:t>
            </a:r>
            <a:r>
              <a:rPr lang="th-TH" altLang="th-TH" sz="44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44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altLang="th-TH" sz="48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NO</a:t>
            </a:r>
            <a:r>
              <a:rPr lang="en-US" altLang="th-TH" sz="48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 </a:t>
            </a:r>
            <a:r>
              <a:rPr lang="en-US" altLang="th-TH" sz="4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YES</a:t>
            </a:r>
            <a:br>
              <a:rPr lang="en-US" altLang="th-TH" sz="4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altLang="th-TH" sz="4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altLang="th-TH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(PM 1.0-2.5)</a:t>
            </a:r>
          </a:p>
          <a:p>
            <a:pPr>
              <a:lnSpc>
                <a:spcPct val="80000"/>
              </a:lnSpc>
            </a:pPr>
            <a:endParaRPr lang="en-US" altLang="th-TH" sz="4400" b="1" dirty="0">
              <a:ln w="11430"/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80000"/>
              </a:lnSpc>
            </a:pPr>
            <a:endParaRPr lang="en-US" altLang="th-TH" sz="4400" b="1" dirty="0" smtClean="0">
              <a:ln w="11430"/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8203" y="1716969"/>
            <a:ext cx="6641948" cy="6832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indent="0">
              <a:lnSpc>
                <a:spcPct val="80000"/>
              </a:lnSpc>
              <a:buNone/>
              <a:defRPr sz="3200" b="1">
                <a:ln w="11430"/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    </a:t>
            </a:r>
            <a:r>
              <a:rPr lang="en-US" sz="4400" dirty="0" smtClean="0">
                <a:solidFill>
                  <a:srgbClr val="0000FF"/>
                </a:solidFill>
              </a:rPr>
              <a:t>(Rays	)		</a:t>
            </a:r>
            <a:r>
              <a:rPr lang="en-US" sz="4400" dirty="0" smtClean="0">
                <a:solidFill>
                  <a:srgbClr val="FF0000"/>
                </a:solidFill>
              </a:rPr>
              <a:t>(HEPA)</a:t>
            </a:r>
            <a:endParaRPr lang="th-TH" sz="4800" dirty="0" smtClean="0">
              <a:solidFill>
                <a:srgbClr val="FF0000"/>
              </a:solidFill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28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2991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12192000" cy="18288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43940" y="1896376"/>
            <a:ext cx="9704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th-TH" sz="4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อันตราย	</a:t>
            </a: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ต่อผู้ปฏิบัติงาน </a:t>
            </a: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/	</a:t>
            </a:r>
            <a:r>
              <a:rPr lang="en-US" altLang="th-TH" sz="44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YES</a:t>
            </a: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 </a:t>
            </a:r>
            <a:r>
              <a:rPr lang="en-US" altLang="th-TH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NO</a:t>
            </a:r>
          </a:p>
          <a:p>
            <a:pPr>
              <a:lnSpc>
                <a:spcPct val="80000"/>
              </a:lnSpc>
            </a:pPr>
            <a:r>
              <a:rPr lang="en-US" altLang="th-TH" sz="4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HEPA Filter</a:t>
            </a:r>
            <a:b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altLang="th-TH" sz="4400" b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80000"/>
              </a:lnSpc>
            </a:pP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th-TH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การบำรุงรักษา </a:t>
            </a:r>
            <a:r>
              <a:rPr lang="en-US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/		</a:t>
            </a:r>
            <a:r>
              <a:rPr lang="th-TH" altLang="th-TH" sz="4400" b="1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บ่อย</a:t>
            </a:r>
            <a:r>
              <a:rPr lang="th-TH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	 </a:t>
            </a:r>
            <a:r>
              <a:rPr lang="th-TH" altLang="th-TH" sz="44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นานกว่า</a:t>
            </a:r>
            <a:endParaRPr lang="en-US" altLang="th-TH" sz="4400" b="1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80000"/>
              </a:lnSpc>
            </a:pPr>
            <a:r>
              <a:rPr lang="th-TH" altLang="th-TH" sz="4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ตรวจสอบ</a:t>
            </a:r>
            <a:r>
              <a:rPr lang="th-TH" altLang="th-TH" sz="44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altLang="th-TH" sz="3600" b="1" dirty="0" smtClean="0">
                <a:ln w="11430"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	</a:t>
            </a:r>
            <a:endParaRPr lang="en-US" altLang="th-TH" sz="3600" b="1" dirty="0">
              <a:ln w="11430"/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80000"/>
              </a:lnSpc>
            </a:pPr>
            <a:endParaRPr lang="en-US" altLang="th-TH" sz="3600" b="1" dirty="0" smtClean="0">
              <a:ln w="11430"/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452134" y="1114970"/>
            <a:ext cx="7295585" cy="757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indent="0">
              <a:lnSpc>
                <a:spcPct val="80000"/>
              </a:lnSpc>
              <a:buNone/>
              <a:defRPr sz="3200" b="1">
                <a:ln w="11430"/>
                <a:solidFill>
                  <a:srgbClr val="500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    </a:t>
            </a:r>
            <a:r>
              <a:rPr lang="en-US" sz="4800" dirty="0" smtClean="0">
                <a:solidFill>
                  <a:srgbClr val="0000FF"/>
                </a:solidFill>
              </a:rPr>
              <a:t>UV Blower 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smtClean="0">
                <a:solidFill>
                  <a:srgbClr val="0000FF"/>
                </a:solidFill>
              </a:rPr>
              <a:t>        </a:t>
            </a:r>
            <a:r>
              <a:rPr lang="en-US" sz="4800" dirty="0" smtClean="0">
                <a:solidFill>
                  <a:srgbClr val="FF0000"/>
                </a:solidFill>
              </a:rPr>
              <a:t>Room </a:t>
            </a:r>
            <a:r>
              <a:rPr lang="en-US" sz="4800" dirty="0">
                <a:solidFill>
                  <a:srgbClr val="FF0000"/>
                </a:solidFill>
              </a:rPr>
              <a:t>Air Clea</a:t>
            </a:r>
            <a:r>
              <a:rPr lang="en-US" sz="5400" dirty="0">
                <a:solidFill>
                  <a:srgbClr val="FF0000"/>
                </a:solidFill>
              </a:rPr>
              <a:t>ner</a:t>
            </a:r>
            <a:endParaRPr lang="th-TH" sz="5400" dirty="0" smtClean="0">
              <a:solidFill>
                <a:srgbClr val="FF0000"/>
              </a:solidFill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29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994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2653145" y="2161315"/>
            <a:ext cx="7519555" cy="1638733"/>
          </a:xfrm>
        </p:spPr>
        <p:txBody>
          <a:bodyPr rtlCol="0">
            <a:noAutofit/>
          </a:bodyPr>
          <a:lstStyle/>
          <a:p>
            <a:pPr algn="ctr" rtl="0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II.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แก๊สและไอสารเคมี / สารก่อมะเร็ง</a:t>
            </a:r>
            <a:b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Gas &amp;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Vapour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3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41719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12192000" cy="18288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6" y="3927765"/>
            <a:ext cx="1706189" cy="2716482"/>
          </a:xfrm>
          <a:prstGeom prst="rect">
            <a:avLst/>
          </a:prstGeom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2417736" y="1813301"/>
            <a:ext cx="7129221" cy="314615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Thank You</a:t>
            </a:r>
            <a:endParaRPr lang="th-TH" sz="13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30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616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2727610" y="6"/>
            <a:ext cx="7519555" cy="1325563"/>
          </a:xfrm>
        </p:spPr>
        <p:txBody>
          <a:bodyPr rtlCol="0">
            <a:noAutofit/>
          </a:bodyPr>
          <a:lstStyle/>
          <a:p>
            <a:pPr rtl="0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III.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อันตราย หรือ ปัญหาของมลพิษ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ตัวแทนเนื้อหา 1"/>
          <p:cNvSpPr txBox="1">
            <a:spLocks/>
          </p:cNvSpPr>
          <p:nvPr/>
        </p:nvSpPr>
        <p:spPr>
          <a:xfrm>
            <a:off x="3120736" y="4492624"/>
            <a:ext cx="6733309" cy="236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32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5141" y="1661080"/>
            <a:ext cx="7245894" cy="283154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3.1	อนุภาค (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Particle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 ทั้งของแข็งและของเหลว</a:t>
            </a:r>
          </a:p>
          <a:p>
            <a:pPr lvl="2"/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ไม่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มีชีวิต ขนาด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&lt; 2.5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ไมครอน</a:t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ระบบ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ทางเดินหายใจ, ปอด, แผงวงจรไฟฟ้า ฯลฯ</a:t>
            </a:r>
          </a:p>
          <a:p>
            <a:pPr lvl="2"/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มี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ชีวิต รา, แบคทีเรีย, </a:t>
            </a:r>
            <a:r>
              <a:rPr lang="th-TH" sz="3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ไวรัส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สาเหตุ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ของโรคหลายๆประเภท</a:t>
            </a:r>
          </a:p>
          <a:p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675177" y="4532927"/>
            <a:ext cx="6852619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3.2	แก๊สและไอสารเคมี </a:t>
            </a:r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; </a:t>
            </a:r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ต่อสิ่งที่มีชีวิต</a:t>
            </a:r>
          </a:p>
          <a:p>
            <a:pPr lvl="2"/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เป็น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สาเหตุของโรคต่างๆ เช่นโรคมะเร็ง</a:t>
            </a:r>
          </a:p>
          <a:p>
            <a:pPr lvl="2"/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เครื่อง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, อุปกรณ์, แผงวงจรไฟฟ้า ฯลฯ</a:t>
            </a:r>
          </a:p>
        </p:txBody>
      </p:sp>
      <p:sp>
        <p:nvSpPr>
          <p:cNvPr id="12" name="วงรี 11"/>
          <p:cNvSpPr/>
          <p:nvPr/>
        </p:nvSpPr>
        <p:spPr>
          <a:xfrm>
            <a:off x="4695990" y="2286006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วงรี 15"/>
          <p:cNvSpPr/>
          <p:nvPr/>
        </p:nvSpPr>
        <p:spPr>
          <a:xfrm>
            <a:off x="4695990" y="3242448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วงรี 16"/>
          <p:cNvSpPr/>
          <p:nvPr/>
        </p:nvSpPr>
        <p:spPr>
          <a:xfrm>
            <a:off x="4658135" y="5174401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วงรี 17"/>
          <p:cNvSpPr/>
          <p:nvPr/>
        </p:nvSpPr>
        <p:spPr>
          <a:xfrm>
            <a:off x="4651811" y="5666277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4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0961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>
          <a:xfrm>
            <a:off x="1645928" y="6"/>
            <a:ext cx="8589821" cy="1325563"/>
          </a:xfrm>
        </p:spPr>
        <p:txBody>
          <a:bodyPr rtlCol="0">
            <a:noAutofit/>
          </a:bodyPr>
          <a:lstStyle/>
          <a:p>
            <a:pPr rtl="0"/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IV. 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ระบบกำจัดมลพิษแพร่กระจายทางอากาศ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ตัวแทนเนื้อหา 1"/>
          <p:cNvSpPr txBox="1">
            <a:spLocks/>
          </p:cNvSpPr>
          <p:nvPr/>
        </p:nvSpPr>
        <p:spPr>
          <a:xfrm>
            <a:off x="3151908" y="3345873"/>
            <a:ext cx="6733309" cy="70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40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ตัวแทนเนื้อหา 1"/>
          <p:cNvSpPr txBox="1">
            <a:spLocks/>
          </p:cNvSpPr>
          <p:nvPr/>
        </p:nvSpPr>
        <p:spPr>
          <a:xfrm>
            <a:off x="3151908" y="4299673"/>
            <a:ext cx="6733309" cy="70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40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3463" y="2108499"/>
            <a:ext cx="4998484" cy="132343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4.1	ประเภทเป็นอนุภาคไม่มีชีวิต</a:t>
            </a:r>
          </a:p>
          <a:p>
            <a:endParaRPr lang="th-TH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63463" y="3276661"/>
            <a:ext cx="4626588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4.2	ประเภทเป็นอนุภาคมีชีวิต</a:t>
            </a:r>
            <a:endParaRPr lang="th-TH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3466" y="4453820"/>
            <a:ext cx="5189241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4.3	ประเภทเป็นแก๊ส และ </a:t>
            </a:r>
            <a:r>
              <a:rPr lang="en-US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Solvent</a:t>
            </a:r>
            <a:endParaRPr lang="th-TH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5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9788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2"/>
          <p:cNvSpPr>
            <a:spLocks noGrp="1"/>
          </p:cNvSpPr>
          <p:nvPr>
            <p:ph type="title"/>
          </p:nvPr>
        </p:nvSpPr>
        <p:spPr>
          <a:xfrm>
            <a:off x="707759" y="-371960"/>
            <a:ext cx="11484244" cy="2878282"/>
          </a:xfrm>
        </p:spPr>
        <p:txBody>
          <a:bodyPr rtlCol="0">
            <a:noAutofit/>
          </a:bodyPr>
          <a:lstStyle/>
          <a:p>
            <a:pPr algn="ctr" rtl="0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V.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รายละเอียดหลักการ, เทคโนโลยี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;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การลดปริมาณจุลชีพแพร่กระจายในห้องปฏิบัติการจุลชีววิทยา และ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Clean Room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ประเภทต่างๆ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3461" y="2584379"/>
            <a:ext cx="542333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th-TH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5.1	อนุภาคไม่มี</a:t>
            </a:r>
            <a:r>
              <a:rPr lang="th-TH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ชีวิตและมีชีวิต</a:t>
            </a:r>
            <a:endParaRPr lang="th-TH" sz="4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1811" y="3655684"/>
            <a:ext cx="4011034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lvl="2"/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Electrostatic Type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1815" y="4807194"/>
            <a:ext cx="4251485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lvl="2"/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Fiber (HEPA) Type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4456302" y="3897045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วงรี 12"/>
          <p:cNvSpPr/>
          <p:nvPr/>
        </p:nvSpPr>
        <p:spPr>
          <a:xfrm>
            <a:off x="4456302" y="5048555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6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1621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2"/>
          <p:cNvSpPr>
            <a:spLocks noGrp="1"/>
          </p:cNvSpPr>
          <p:nvPr>
            <p:ph type="title"/>
          </p:nvPr>
        </p:nvSpPr>
        <p:spPr>
          <a:xfrm>
            <a:off x="707759" y="-371960"/>
            <a:ext cx="11484244" cy="2878282"/>
          </a:xfrm>
        </p:spPr>
        <p:txBody>
          <a:bodyPr rtlCol="0">
            <a:noAutofit/>
          </a:bodyPr>
          <a:lstStyle/>
          <a:p>
            <a:pPr algn="ctr" rtl="0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V.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รายละเอียดหลักการ, เทคโนโลยี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;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การลดปริมาณจุลชีพแพร่กระจายในห้องปฏิบัติการจุลชีววิทยา และ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Clean Room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ประเภทต่างๆ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3466" y="2584382"/>
            <a:ext cx="3312125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h-TH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5.</a:t>
            </a:r>
            <a:r>
              <a:rPr lang="en-US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อนุภาคมีชีวิต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1811" y="3655684"/>
            <a:ext cx="5541902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lvl="2"/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Electrostatic, Fiber (HEPA)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1811" y="4807194"/>
            <a:ext cx="5554726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lvl="2"/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Gas / </a:t>
            </a:r>
            <a:r>
              <a:rPr lang="en-US" sz="4400" b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Vapour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, Rays, Plasma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4456302" y="3897045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วงรี 12"/>
          <p:cNvSpPr/>
          <p:nvPr/>
        </p:nvSpPr>
        <p:spPr>
          <a:xfrm>
            <a:off x="4456302" y="5048555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7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6823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2"/>
          <p:cNvSpPr>
            <a:spLocks noGrp="1"/>
          </p:cNvSpPr>
          <p:nvPr>
            <p:ph type="title"/>
          </p:nvPr>
        </p:nvSpPr>
        <p:spPr>
          <a:xfrm>
            <a:off x="707759" y="-371960"/>
            <a:ext cx="11484244" cy="2878282"/>
          </a:xfrm>
        </p:spPr>
        <p:txBody>
          <a:bodyPr rtlCol="0">
            <a:noAutofit/>
          </a:bodyPr>
          <a:lstStyle/>
          <a:p>
            <a:pPr algn="ctr" rtl="0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V.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รายละเอียดหลักการ, เทคโนโลยี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;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การลดปริมาณจุลชีพแพร่กระจายในห้องปฏิบัติการจุลชีววิทยา และ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Clean Room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ประเภทต่างๆ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3468" y="2584382"/>
            <a:ext cx="4177747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th-TH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5.</a:t>
            </a:r>
            <a:r>
              <a:rPr lang="en-US" sz="4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</a:t>
            </a:r>
            <a:r>
              <a:rPr lang="th-TH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	แก๊สและไอสารเคมี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1816" y="3655684"/>
            <a:ext cx="4198585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lvl="2"/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Activated Charcoal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1815" y="4807194"/>
            <a:ext cx="4118435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lvl="2"/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Chemical Reaction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4456302" y="3897045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วงรี 12"/>
          <p:cNvSpPr/>
          <p:nvPr/>
        </p:nvSpPr>
        <p:spPr>
          <a:xfrm>
            <a:off x="4456302" y="5048555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8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8912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2"/>
          <p:cNvSpPr>
            <a:spLocks noGrp="1"/>
          </p:cNvSpPr>
          <p:nvPr>
            <p:ph type="title"/>
          </p:nvPr>
        </p:nvSpPr>
        <p:spPr>
          <a:xfrm>
            <a:off x="707759" y="-371960"/>
            <a:ext cx="11484244" cy="2878282"/>
          </a:xfrm>
        </p:spPr>
        <p:txBody>
          <a:bodyPr rtlCol="0">
            <a:noAutofit/>
          </a:bodyPr>
          <a:lstStyle/>
          <a:p>
            <a:pPr algn="ctr" rtl="0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V.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รายละเอียดหลักการ, เทคโนโลยี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;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การลดปริมาณจุลชีพแพร่กระจายในห้องปฏิบัติการจุลชีววิทยา และ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Clean Room </a:t>
            </a:r>
            <a:r>
              <a:rPr lang="th-TH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ประเภทต่างๆ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3461" y="2584382"/>
            <a:ext cx="3831498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Electrostatic </a:t>
            </a:r>
            <a:r>
              <a:rPr lang="th-TH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แบ่งเป็น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1815" y="3655684"/>
            <a:ext cx="7520007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lvl="2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แผ่นกรองไฟฟ้าสถิต (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Electrostatic Filter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sz="4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1811" y="4807194"/>
            <a:ext cx="7178568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lvl="2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ตัวรวบรวมฝุ่นไฟฟ้าสถิต (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Precipitator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4456302" y="3897045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วงรี 12"/>
          <p:cNvSpPr/>
          <p:nvPr/>
        </p:nvSpPr>
        <p:spPr>
          <a:xfrm>
            <a:off x="4456302" y="5048555"/>
            <a:ext cx="222855" cy="286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th-TH" noProof="0" smtClean="0"/>
              <a:t>9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7864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ทมเพลตการออกแบบ Cloud skipp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950_TF03460508" id="{C65EC905-4CD6-4C57-917A-1EB879B8F032}" vid="{08B1C6CA-EF42-4181-89A5-934D7FC460A2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40262f94-9f35-4ac3-9a90-690165a166b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สไลด์การออกแบบ Cloud skipper</Template>
  <TotalTime>166</TotalTime>
  <Words>588</Words>
  <Application>Microsoft Office PowerPoint</Application>
  <PresentationFormat>กำหนดเอง</PresentationFormat>
  <Paragraphs>181</Paragraphs>
  <Slides>30</Slides>
  <Notes>23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31" baseType="lpstr">
      <vt:lpstr>เทมเพลตการออกแบบ Cloud skipper</vt:lpstr>
      <vt:lpstr>ระบบกำจัดมลพิษทางอากาศ ; รา, แบคทีเรีย, ไวรัส, PM2.5, ไอสารเคมีก่อมะเร็ง ประเภทต่างๆ  เช่น HEPA, Electrostatic, UV Lamp, UV Blower, Formalin, Ozone, H2O2, Plasma Technology</vt:lpstr>
      <vt:lpstr>I. อนุภาคขนาดเล็ก &lt; 2.5 ไมครอน</vt:lpstr>
      <vt:lpstr>II. แก๊สและไอสารเคมี / สารก่อมะเร็ง (Gas &amp; Vapour)</vt:lpstr>
      <vt:lpstr>III. อันตราย หรือ ปัญหาของมลพิษ</vt:lpstr>
      <vt:lpstr>IV. ระบบกำจัดมลพิษแพร่กระจายทางอากาศ</vt:lpstr>
      <vt:lpstr>V. รายละเอียดหลักการ, เทคโนโลยี ; การลดปริมาณจุลชีพแพร่กระจายในห้องปฏิบัติการจุลชีววิทยา และ Clean Room ประเภทต่างๆ</vt:lpstr>
      <vt:lpstr>V. รายละเอียดหลักการ, เทคโนโลยี ; การลดปริมาณจุลชีพแพร่กระจายในห้องปฏิบัติการจุลชีววิทยา และ Clean Room ประเภทต่างๆ</vt:lpstr>
      <vt:lpstr>V. รายละเอียดหลักการ, เทคโนโลยี ; การลดปริมาณจุลชีพแพร่กระจายในห้องปฏิบัติการจุลชีววิทยา และ Clean Room ประเภทต่างๆ</vt:lpstr>
      <vt:lpstr>V. รายละเอียดหลักการ, เทคโนโลยี ; การลดปริมาณจุลชีพแพร่กระจายในห้องปฏิบัติการจุลชีววิทยา และ Clean Room ประเภทต่างๆ</vt:lpstr>
      <vt:lpstr>V. รายละเอียดหลักการ, เทคโนโลยี ; การลดปริมาณจุลชีพแพร่กระจายในห้องปฏิบัติการจุลชีววิทยา และ Clean Room ประเภทต่างๆ</vt:lpstr>
      <vt:lpstr>V. รายละเอียดหลักการ, เทคโนโลยี ; การลดปริมาณจุลชีพแพร่กระจายในห้องปฏิบัติการจุลชีววิทยา และ Clean Room ประเภทต่างๆ</vt:lpstr>
      <vt:lpstr>หลักการกำจัด อนุภาคมีชีวิตหรือไม่มีชีวิต  ถูกเติมประจุบวกหรือลบ แล้วถูกจับให้ยึดติดกับ แผ่นกรองหรือตัวรวบรวมฝุ่นไฟฟ้าสถิต</vt:lpstr>
      <vt:lpstr>Gas and Vapour</vt:lpstr>
      <vt:lpstr>หลักการกำจัด เป็น Toxicity ต่อ Living Cell ในส่วน Protein หรือ DNA, RNA, การสังเคราะห์ หรือ Cell wall ของ Cell สิ่งมีชีวิต</vt:lpstr>
      <vt:lpstr>ข้อควรระวังในการใช้เครื่องผลิต Ozone</vt:lpstr>
      <vt:lpstr>Plasma &amp; Active Form H+ , O2 , OH-</vt:lpstr>
      <vt:lpstr>หลักการกำจัด โครงสร้างสิ่งมีชีวิตผิดปกติไป ทำให้ไม่สามารถมีชีวิตอยู่ได้</vt:lpstr>
      <vt:lpstr>Ray ; รังสีที่มีผลต่อสิ่งมีชีวิต เช่น Gamma , UV Ray</vt:lpstr>
      <vt:lpstr>UV Ray  เป็นรังสีที่ในอดีต และ ในปัจจุบัน บาง Application ใช้ในการทำลายเชื้อโรค</vt:lpstr>
      <vt:lpstr>หลักการกำจัด จะมีผลต่อ DNA ของสิ่งที่มีชีวิต ทำให้แบคทีเรียไม่สามารถดำรงชีวิตต่อไปได้</vt:lpstr>
      <vt:lpstr>งานนำเสนอ PowerPoint</vt:lpstr>
      <vt:lpstr>Fiber Filtration HEPA , VEPA , ULPA 0.3 um, 0.1 um, 0.1 um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ระบบกำจัดมลพิษแพร่กระจายทางอากาศ</dc:title>
  <dc:creator>colosseum99@hotmail.com</dc:creator>
  <cp:lastModifiedBy>MD</cp:lastModifiedBy>
  <cp:revision>42</cp:revision>
  <cp:lastPrinted>2018-09-07T03:27:17Z</cp:lastPrinted>
  <dcterms:created xsi:type="dcterms:W3CDTF">2018-09-06T09:07:29Z</dcterms:created>
  <dcterms:modified xsi:type="dcterms:W3CDTF">2021-06-05T03:09:16Z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